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25" r:id="rId1"/>
  </p:sldMasterIdLst>
  <p:notesMasterIdLst>
    <p:notesMasterId r:id="rId30"/>
  </p:notesMasterIdLst>
  <p:handoutMasterIdLst>
    <p:handoutMasterId r:id="rId31"/>
  </p:handoutMasterIdLst>
  <p:sldIdLst>
    <p:sldId id="362" r:id="rId2"/>
    <p:sldId id="504" r:id="rId3"/>
    <p:sldId id="498" r:id="rId4"/>
    <p:sldId id="506" r:id="rId5"/>
    <p:sldId id="471" r:id="rId6"/>
    <p:sldId id="469" r:id="rId7"/>
    <p:sldId id="461" r:id="rId8"/>
    <p:sldId id="465" r:id="rId9"/>
    <p:sldId id="474" r:id="rId10"/>
    <p:sldId id="477" r:id="rId11"/>
    <p:sldId id="462" r:id="rId12"/>
    <p:sldId id="487" r:id="rId13"/>
    <p:sldId id="456" r:id="rId14"/>
    <p:sldId id="466" r:id="rId15"/>
    <p:sldId id="432" r:id="rId16"/>
    <p:sldId id="501" r:id="rId17"/>
    <p:sldId id="491" r:id="rId18"/>
    <p:sldId id="494" r:id="rId19"/>
    <p:sldId id="484" r:id="rId20"/>
    <p:sldId id="486" r:id="rId21"/>
    <p:sldId id="463" r:id="rId22"/>
    <p:sldId id="433" r:id="rId23"/>
    <p:sldId id="467" r:id="rId24"/>
    <p:sldId id="489" r:id="rId25"/>
    <p:sldId id="483" r:id="rId26"/>
    <p:sldId id="499" r:id="rId27"/>
    <p:sldId id="500" r:id="rId28"/>
    <p:sldId id="370" r:id="rId2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044" userDrawn="1">
          <p15:clr>
            <a:srgbClr val="A4A3A4"/>
          </p15:clr>
        </p15:guide>
        <p15:guide id="7" orient="horz" pos="3612" userDrawn="1">
          <p15:clr>
            <a:srgbClr val="A4A3A4"/>
          </p15:clr>
        </p15:guide>
        <p15:guide id="10" pos="4946" userDrawn="1">
          <p15:clr>
            <a:srgbClr val="A4A3A4"/>
          </p15:clr>
        </p15:guide>
        <p15:guide id="11" pos="5173" userDrawn="1">
          <p15:clr>
            <a:srgbClr val="A4A3A4"/>
          </p15:clr>
        </p15:guide>
        <p15:guide id="12" pos="2734" userDrawn="1">
          <p15:clr>
            <a:srgbClr val="A4A3A4"/>
          </p15:clr>
        </p15:guide>
        <p15:guide id="13" pos="2505" userDrawn="1">
          <p15:clr>
            <a:srgbClr val="A4A3A4"/>
          </p15:clr>
        </p15:guide>
        <p15:guide id="15" orient="horz" pos="300" userDrawn="1">
          <p15:clr>
            <a:srgbClr val="A4A3A4"/>
          </p15:clr>
        </p15:guide>
        <p15:guide id="16" pos="7378" userDrawn="1">
          <p15:clr>
            <a:srgbClr val="A4A3A4"/>
          </p15:clr>
        </p15:guide>
        <p15:guide id="17" pos="302" userDrawn="1">
          <p15:clr>
            <a:srgbClr val="A4A3A4"/>
          </p15:clr>
        </p15:guide>
        <p15:guide id="18" pos="625" userDrawn="1">
          <p15:clr>
            <a:srgbClr val="A4A3A4"/>
          </p15:clr>
        </p15:guide>
        <p15:guide id="19" orient="horz" pos="2212" userDrawn="1">
          <p15:clr>
            <a:srgbClr val="A4A3A4"/>
          </p15:clr>
        </p15:guide>
        <p15:guide id="20" orient="horz" pos="2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7C39"/>
    <a:srgbClr val="C3EBAD"/>
    <a:srgbClr val="C1C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5944" autoAdjust="0"/>
  </p:normalViewPr>
  <p:slideViewPr>
    <p:cSldViewPr showGuides="1">
      <p:cViewPr varScale="1">
        <p:scale>
          <a:sx n="101" d="100"/>
          <a:sy n="101" d="100"/>
        </p:scale>
        <p:origin x="1056" y="114"/>
      </p:cViewPr>
      <p:guideLst>
        <p:guide orient="horz" pos="1044"/>
        <p:guide orient="horz" pos="3612"/>
        <p:guide pos="4946"/>
        <p:guide pos="5173"/>
        <p:guide pos="2734"/>
        <p:guide pos="2505"/>
        <p:guide orient="horz" pos="300"/>
        <p:guide pos="7378"/>
        <p:guide pos="302"/>
        <p:guide pos="625"/>
        <p:guide orient="horz" pos="2212"/>
        <p:guide orient="horz" pos="24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1320" y="12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27125-50B3-4A92-9F15-0F486647C0B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0A428B-5846-446E-A543-FCDF156AC05C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F9AFDEE3-73E0-4254-B6A2-A057AD272F31}" type="parTrans" cxnId="{A7028B36-1D03-4E44-95D5-0DFF7F8036F2}">
      <dgm:prSet/>
      <dgm:spPr/>
      <dgm:t>
        <a:bodyPr/>
        <a:lstStyle/>
        <a:p>
          <a:endParaRPr lang="de-DE"/>
        </a:p>
      </dgm:t>
    </dgm:pt>
    <dgm:pt modelId="{2EB83D6D-4E20-4548-AC5B-3D081C13CC63}" type="sibTrans" cxnId="{A7028B36-1D03-4E44-95D5-0DFF7F8036F2}">
      <dgm:prSet/>
      <dgm:spPr/>
      <dgm:t>
        <a:bodyPr/>
        <a:lstStyle/>
        <a:p>
          <a:endParaRPr lang="de-DE"/>
        </a:p>
      </dgm:t>
    </dgm:pt>
    <dgm:pt modelId="{645330A0-5762-499C-BB93-466708ED56A0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51B234D9-EF68-45BF-8FF3-0B856155C461}" type="sibTrans" cxnId="{34D17A27-AACF-42F9-B1DA-8C0B7246A1FB}">
      <dgm:prSet/>
      <dgm:spPr>
        <a:solidFill>
          <a:srgbClr val="74B917"/>
        </a:solidFill>
      </dgm:spPr>
      <dgm:t>
        <a:bodyPr/>
        <a:lstStyle/>
        <a:p>
          <a:endParaRPr lang="de-DE" dirty="0"/>
        </a:p>
      </dgm:t>
    </dgm:pt>
    <dgm:pt modelId="{1A34B1CA-7109-4C10-A180-273B02DB06CC}" type="parTrans" cxnId="{34D17A27-AACF-42F9-B1DA-8C0B7246A1FB}">
      <dgm:prSet/>
      <dgm:spPr/>
      <dgm:t>
        <a:bodyPr/>
        <a:lstStyle/>
        <a:p>
          <a:endParaRPr lang="de-DE"/>
        </a:p>
      </dgm:t>
    </dgm:pt>
    <dgm:pt modelId="{556C5CF3-682D-46D8-BFA3-755918D8780E}" type="pres">
      <dgm:prSet presAssocID="{73527125-50B3-4A92-9F15-0F486647C0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A419884-BDCB-47C5-89A8-F8BE804A1844}" type="pres">
      <dgm:prSet presAssocID="{DE0A428B-5846-446E-A543-FCDF156AC05C}" presName="centerShape" presStyleLbl="node0" presStyleIdx="0" presStyleCnt="1" custLinFactNeighborX="91600" custLinFactNeighborY="1251"/>
      <dgm:spPr/>
      <dgm:t>
        <a:bodyPr/>
        <a:lstStyle/>
        <a:p>
          <a:endParaRPr lang="de-DE"/>
        </a:p>
      </dgm:t>
    </dgm:pt>
    <dgm:pt modelId="{D9961058-32AC-420A-94F8-A62361EB3BE5}" type="pres">
      <dgm:prSet presAssocID="{645330A0-5762-499C-BB93-466708ED56A0}" presName="oneComp" presStyleCnt="0"/>
      <dgm:spPr/>
    </dgm:pt>
    <dgm:pt modelId="{7C71BC60-E91E-4966-89A3-513322BA4F8A}" type="pres">
      <dgm:prSet presAssocID="{645330A0-5762-499C-BB93-466708ED56A0}" presName="dummyConnPt" presStyleCnt="0"/>
      <dgm:spPr/>
    </dgm:pt>
    <dgm:pt modelId="{608A6AD9-DC25-4581-9A2A-6444BBC1A049}" type="pres">
      <dgm:prSet presAssocID="{645330A0-5762-499C-BB93-466708ED56A0}" presName="oneNode" presStyleLbl="node1" presStyleIdx="0" presStyleCnt="1" custScaleX="62710" custScaleY="66136" custLinFactNeighborX="872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2FAD91-0673-4590-AAE9-92B187266AEF}" type="pres">
      <dgm:prSet presAssocID="{645330A0-5762-499C-BB93-466708ED56A0}" presName="dummya" presStyleCnt="0"/>
      <dgm:spPr/>
    </dgm:pt>
    <dgm:pt modelId="{64403069-4EF9-4739-9A70-813E03B79FD5}" type="pres">
      <dgm:prSet presAssocID="{645330A0-5762-499C-BB93-466708ED56A0}" presName="dummyb" presStyleCnt="0"/>
      <dgm:spPr/>
    </dgm:pt>
    <dgm:pt modelId="{81B62E51-5022-4695-8597-4D524DB8663F}" type="pres">
      <dgm:prSet presAssocID="{645330A0-5762-499C-BB93-466708ED56A0}" presName="dummyc" presStyleCnt="0"/>
      <dgm:spPr/>
    </dgm:pt>
    <dgm:pt modelId="{1D98F5B3-5E07-4E05-893B-0C91E3393007}" type="pres">
      <dgm:prSet presAssocID="{51B234D9-EF68-45BF-8FF3-0B856155C461}" presName="singleconn" presStyleLbl="sibTrans2D1" presStyleIdx="0" presStyleCnt="1" custScaleX="176217" custScaleY="170154" custLinFactNeighborX="-47833" custLinFactNeighborY="9568"/>
      <dgm:spPr/>
      <dgm:t>
        <a:bodyPr/>
        <a:lstStyle/>
        <a:p>
          <a:endParaRPr lang="de-DE"/>
        </a:p>
      </dgm:t>
    </dgm:pt>
  </dgm:ptLst>
  <dgm:cxnLst>
    <dgm:cxn modelId="{9D12B0A5-7174-48AD-8E3A-6A63CDD86634}" type="presOf" srcId="{51B234D9-EF68-45BF-8FF3-0B856155C461}" destId="{1D98F5B3-5E07-4E05-893B-0C91E3393007}" srcOrd="0" destOrd="0" presId="urn:microsoft.com/office/officeart/2005/8/layout/radial6"/>
    <dgm:cxn modelId="{AE863D7D-3FB0-49AD-B466-B47D2866648F}" type="presOf" srcId="{DE0A428B-5846-446E-A543-FCDF156AC05C}" destId="{8A419884-BDCB-47C5-89A8-F8BE804A1844}" srcOrd="0" destOrd="0" presId="urn:microsoft.com/office/officeart/2005/8/layout/radial6"/>
    <dgm:cxn modelId="{34D17A27-AACF-42F9-B1DA-8C0B7246A1FB}" srcId="{DE0A428B-5846-446E-A543-FCDF156AC05C}" destId="{645330A0-5762-499C-BB93-466708ED56A0}" srcOrd="0" destOrd="0" parTransId="{1A34B1CA-7109-4C10-A180-273B02DB06CC}" sibTransId="{51B234D9-EF68-45BF-8FF3-0B856155C461}"/>
    <dgm:cxn modelId="{A0433279-352C-488C-998A-5B8B9BBA657A}" type="presOf" srcId="{645330A0-5762-499C-BB93-466708ED56A0}" destId="{608A6AD9-DC25-4581-9A2A-6444BBC1A049}" srcOrd="0" destOrd="0" presId="urn:microsoft.com/office/officeart/2005/8/layout/radial6"/>
    <dgm:cxn modelId="{A7028B36-1D03-4E44-95D5-0DFF7F8036F2}" srcId="{73527125-50B3-4A92-9F15-0F486647C0BB}" destId="{DE0A428B-5846-446E-A543-FCDF156AC05C}" srcOrd="0" destOrd="0" parTransId="{F9AFDEE3-73E0-4254-B6A2-A057AD272F31}" sibTransId="{2EB83D6D-4E20-4548-AC5B-3D081C13CC63}"/>
    <dgm:cxn modelId="{5C6916DE-1AB6-4E18-A696-A5E94D5D2753}" type="presOf" srcId="{73527125-50B3-4A92-9F15-0F486647C0BB}" destId="{556C5CF3-682D-46D8-BFA3-755918D8780E}" srcOrd="0" destOrd="0" presId="urn:microsoft.com/office/officeart/2005/8/layout/radial6"/>
    <dgm:cxn modelId="{B7131668-029A-47B6-A299-28FBADD4E19A}" type="presParOf" srcId="{556C5CF3-682D-46D8-BFA3-755918D8780E}" destId="{8A419884-BDCB-47C5-89A8-F8BE804A1844}" srcOrd="0" destOrd="0" presId="urn:microsoft.com/office/officeart/2005/8/layout/radial6"/>
    <dgm:cxn modelId="{B01227DB-99E8-4521-8850-1A9219349452}" type="presParOf" srcId="{556C5CF3-682D-46D8-BFA3-755918D8780E}" destId="{D9961058-32AC-420A-94F8-A62361EB3BE5}" srcOrd="1" destOrd="0" presId="urn:microsoft.com/office/officeart/2005/8/layout/radial6"/>
    <dgm:cxn modelId="{F0A7E883-0F5D-4CF6-9AAB-0F7E504FDD79}" type="presParOf" srcId="{D9961058-32AC-420A-94F8-A62361EB3BE5}" destId="{7C71BC60-E91E-4966-89A3-513322BA4F8A}" srcOrd="0" destOrd="0" presId="urn:microsoft.com/office/officeart/2005/8/layout/radial6"/>
    <dgm:cxn modelId="{E125DDC1-96DD-4109-9B72-2993719436E4}" type="presParOf" srcId="{D9961058-32AC-420A-94F8-A62361EB3BE5}" destId="{608A6AD9-DC25-4581-9A2A-6444BBC1A049}" srcOrd="1" destOrd="0" presId="urn:microsoft.com/office/officeart/2005/8/layout/radial6"/>
    <dgm:cxn modelId="{CA9B6C30-E49E-40A1-B925-B01FFDF62AFE}" type="presParOf" srcId="{556C5CF3-682D-46D8-BFA3-755918D8780E}" destId="{9D2FAD91-0673-4590-AAE9-92B187266AEF}" srcOrd="2" destOrd="0" presId="urn:microsoft.com/office/officeart/2005/8/layout/radial6"/>
    <dgm:cxn modelId="{CD097BD3-A970-4676-944A-AD28196E4483}" type="presParOf" srcId="{556C5CF3-682D-46D8-BFA3-755918D8780E}" destId="{64403069-4EF9-4739-9A70-813E03B79FD5}" srcOrd="3" destOrd="0" presId="urn:microsoft.com/office/officeart/2005/8/layout/radial6"/>
    <dgm:cxn modelId="{853AABE5-A825-4361-96B9-F4E66A0AE506}" type="presParOf" srcId="{556C5CF3-682D-46D8-BFA3-755918D8780E}" destId="{81B62E51-5022-4695-8597-4D524DB8663F}" srcOrd="4" destOrd="0" presId="urn:microsoft.com/office/officeart/2005/8/layout/radial6"/>
    <dgm:cxn modelId="{0DFF9D98-E21C-4C72-B364-7B5EB91E8969}" type="presParOf" srcId="{556C5CF3-682D-46D8-BFA3-755918D8780E}" destId="{1D98F5B3-5E07-4E05-893B-0C91E3393007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8F5B3-5E07-4E05-893B-0C91E3393007}">
      <dsp:nvSpPr>
        <dsp:cNvPr id="0" name=""/>
        <dsp:cNvSpPr/>
      </dsp:nvSpPr>
      <dsp:spPr>
        <a:xfrm>
          <a:off x="-954838" y="-320011"/>
          <a:ext cx="5414686" cy="5228386"/>
        </a:xfrm>
        <a:prstGeom prst="blockArc">
          <a:avLst>
            <a:gd name="adj1" fmla="val 9322"/>
            <a:gd name="adj2" fmla="val 21590678"/>
            <a:gd name="adj3" fmla="val 4637"/>
          </a:avLst>
        </a:prstGeom>
        <a:solidFill>
          <a:srgbClr val="74B9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19884-BDCB-47C5-89A8-F8BE804A1844}">
      <dsp:nvSpPr>
        <dsp:cNvPr id="0" name=""/>
        <dsp:cNvSpPr/>
      </dsp:nvSpPr>
      <dsp:spPr>
        <a:xfrm>
          <a:off x="4838548" y="1326958"/>
          <a:ext cx="1413405" cy="141340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100" kern="1200" dirty="0"/>
        </a:p>
      </dsp:txBody>
      <dsp:txXfrm>
        <a:off x="5045536" y="1533946"/>
        <a:ext cx="999429" cy="999429"/>
      </dsp:txXfrm>
    </dsp:sp>
    <dsp:sp modelId="{608A6AD9-DC25-4581-9A2A-6444BBC1A049}">
      <dsp:nvSpPr>
        <dsp:cNvPr id="0" name=""/>
        <dsp:cNvSpPr/>
      </dsp:nvSpPr>
      <dsp:spPr>
        <a:xfrm>
          <a:off x="5272019" y="1668943"/>
          <a:ext cx="620442" cy="654338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 dirty="0"/>
        </a:p>
      </dsp:txBody>
      <dsp:txXfrm>
        <a:off x="5362881" y="1764769"/>
        <a:ext cx="438718" cy="462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721110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8" y="9721110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 anchor="b"/>
          <a:lstStyle>
            <a:lvl1pPr algn="r">
              <a:defRPr sz="1200"/>
            </a:lvl1pPr>
          </a:lstStyle>
          <a:p>
            <a:fld id="{9F0816A3-EA43-46F3-B18B-8BEC3EF6BD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034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8" y="3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/>
          <a:lstStyle>
            <a:lvl1pPr algn="r">
              <a:defRPr sz="1200"/>
            </a:lvl1pPr>
          </a:lstStyle>
          <a:p>
            <a:fld id="{C14510A6-5B08-4F74-A784-03824C7D23AA}" type="datetimeFigureOut">
              <a:rPr lang="de-DE" smtClean="0"/>
              <a:pPr/>
              <a:t>15.05.2023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9938"/>
            <a:ext cx="6818313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2" tIns="47432" rIns="94862" bIns="4743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7"/>
          </a:xfrm>
          <a:prstGeom prst="rect">
            <a:avLst/>
          </a:prstGeom>
        </p:spPr>
        <p:txBody>
          <a:bodyPr vert="horz" lIns="94862" tIns="47432" rIns="94862" bIns="4743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721110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8" y="9721110"/>
            <a:ext cx="3078427" cy="511731"/>
          </a:xfrm>
          <a:prstGeom prst="rect">
            <a:avLst/>
          </a:prstGeom>
        </p:spPr>
        <p:txBody>
          <a:bodyPr vert="horz" lIns="94862" tIns="47432" rIns="94862" bIns="47432" rtlCol="0" anchor="b"/>
          <a:lstStyle>
            <a:lvl1pPr algn="r">
              <a:defRPr sz="1200"/>
            </a:lvl1pPr>
          </a:lstStyle>
          <a:p>
            <a:fld id="{356A0615-691A-48DE-BF84-00B713FCA6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95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kolandbau.de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3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66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27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8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929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077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5259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hier wirklich sagen ? Besser vielleicht</a:t>
            </a:r>
            <a:r>
              <a:rPr lang="de-DE" baseline="0" dirty="0" smtClean="0"/>
              <a:t> </a:t>
            </a:r>
          </a:p>
          <a:p>
            <a:endParaRPr lang="de-DE" baseline="0" dirty="0" smtClean="0"/>
          </a:p>
          <a:p>
            <a:pPr>
              <a:lnSpc>
                <a:spcPct val="107000"/>
              </a:lnSpc>
              <a:spcAft>
                <a:spcPts val="829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solche Liste wird </a:t>
            </a:r>
            <a:r>
              <a:rPr lang="de-DE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geführt, da</a:t>
            </a:r>
            <a:r>
              <a:rPr lang="de-DE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Bundesanstalt für Landwirtschaft und Ernährung nicht in das Marktgeschehen eingreifen möchte,</a:t>
            </a:r>
            <a:r>
              <a:rPr lang="de-DE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dem Markt die Möglichkeit der Entwicklung zu geben.</a:t>
            </a:r>
          </a:p>
          <a:p>
            <a:pPr>
              <a:lnSpc>
                <a:spcPct val="107000"/>
              </a:lnSpc>
              <a:spcAft>
                <a:spcPts val="829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9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Einrichtungen können ihre Beraterin oder ihren Berater so wählen, dass sie nach ihren Bedürfnissen und auf ihre Verpflegungsstelle abgestimmt, optimal beraten werden. </a:t>
            </a:r>
          </a:p>
          <a:p>
            <a:pPr>
              <a:lnSpc>
                <a:spcPct val="107000"/>
              </a:lnSpc>
              <a:spcAft>
                <a:spcPts val="829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29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Hinweise zu beratenden Unternehmen sind ggf. über </a:t>
            </a:r>
            <a:r>
              <a:rPr lang="de-DE" u="sng" dirty="0" smtClean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www.oekolandbau.de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(oder einer entsprechenden Bio-Stadt) zu finden.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07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9662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84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832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2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69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pPr marL="296208" indent="-296208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2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208" indent="-296208">
              <a:buFontTx/>
              <a:buChar char="-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359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18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2736001"/>
            <a:ext cx="10717200" cy="461665"/>
          </a:xfr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3550319"/>
            <a:ext cx="10717200" cy="307777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000" y="3283200"/>
            <a:ext cx="10717200" cy="24516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0000" y="1656000"/>
            <a:ext cx="10717200" cy="1386000"/>
          </a:xfrm>
          <a:prstGeom prst="rect">
            <a:avLst/>
          </a:prstGeom>
        </p:spPr>
        <p:txBody>
          <a:bodyPr/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8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000" y="3283200"/>
            <a:ext cx="10717200" cy="24516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0000" y="1656000"/>
            <a:ext cx="10717200" cy="1386000"/>
          </a:xfrm>
          <a:prstGeom prst="rect">
            <a:avLst/>
          </a:prstGeom>
        </p:spPr>
        <p:txBody>
          <a:bodyPr/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</p:spTree>
    <p:extLst>
      <p:ext uri="{BB962C8B-B14F-4D97-AF65-F5344CB8AC3E}">
        <p14:creationId xmlns:p14="http://schemas.microsoft.com/office/powerpoint/2010/main" val="176833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1652400"/>
            <a:ext cx="11221200" cy="4068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86000" y="46440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12C7B8-5F29-4AF8-BE6D-1AA84D7179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46355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8"/>
          </p:nvPr>
        </p:nvSpPr>
        <p:spPr>
          <a:xfrm>
            <a:off x="486000" y="1652400"/>
            <a:ext cx="11221200" cy="406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300F87-92C1-4F58-A014-A0DF017E6F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11600" y="1651002"/>
            <a:ext cx="3491999" cy="34343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211600" y="5363328"/>
            <a:ext cx="3491999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86000" y="46355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0"/>
          </p:nvPr>
        </p:nvSpPr>
        <p:spPr>
          <a:xfrm>
            <a:off x="486000" y="1652400"/>
            <a:ext cx="7365600" cy="406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7D9AEB-80B9-4F08-8BFC-58F6CD96C71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paltig +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45200" y="1651002"/>
            <a:ext cx="7365600" cy="34343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45200" y="5363328"/>
            <a:ext cx="35064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46355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20"/>
          </p:nvPr>
        </p:nvSpPr>
        <p:spPr>
          <a:xfrm>
            <a:off x="486000" y="1652400"/>
            <a:ext cx="3495600" cy="406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51821E-60F8-4D4A-853E-68DF058847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einspaltig +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" y="3868200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543551"/>
            <a:ext cx="11221200" cy="11762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45200" y="3875918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208000" y="3880324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46355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27"/>
          </p:nvPr>
        </p:nvSpPr>
        <p:spPr>
          <a:xfrm>
            <a:off x="486000" y="1651128"/>
            <a:ext cx="3502800" cy="185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28"/>
          </p:nvPr>
        </p:nvSpPr>
        <p:spPr>
          <a:xfrm>
            <a:off x="4345200" y="1651128"/>
            <a:ext cx="3502800" cy="185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29"/>
          </p:nvPr>
        </p:nvSpPr>
        <p:spPr>
          <a:xfrm>
            <a:off x="8208000" y="1651128"/>
            <a:ext cx="3502800" cy="185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343C7E-C15F-4F5E-AA79-F7C2BD33DAC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486000" y="1651128"/>
            <a:ext cx="11221200" cy="374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46440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5497948"/>
            <a:ext cx="3491999" cy="307777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BundesSerif Office Italic 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45200" y="5499180"/>
            <a:ext cx="7365600" cy="307777"/>
          </a:xfr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84F7D35-F453-4D16-9A55-A85C82C72F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486000" y="1651128"/>
            <a:ext cx="7365600" cy="3744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46440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1" y="5497948"/>
            <a:ext cx="3491999" cy="307777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BundesSerif Office Italic 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45200" y="5499180"/>
            <a:ext cx="3506400" cy="307777"/>
          </a:xfr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11600" y="1651000"/>
            <a:ext cx="3491999" cy="3744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ECE541-8EC0-4CEF-BB48-653FDDA34B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3816000"/>
            <a:ext cx="11221200" cy="2030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440"/>
              </a:lnSpc>
              <a:spcBef>
                <a:spcPts val="0"/>
              </a:spcBef>
              <a:defRPr sz="1200">
                <a:latin typeface="BundesSans Office Regular" charset="0"/>
              </a:defRPr>
            </a:lvl1pPr>
            <a:lvl2pPr>
              <a:lnSpc>
                <a:spcPct val="100000"/>
              </a:lnSpc>
              <a:defRPr sz="1200">
                <a:latin typeface="BundesSans Office Regular" charset="0"/>
              </a:defRPr>
            </a:lvl2pPr>
            <a:lvl3pPr>
              <a:lnSpc>
                <a:spcPct val="100000"/>
              </a:lnSpc>
              <a:defRPr sz="1200">
                <a:latin typeface="BundesSans Office Regular" charset="0"/>
              </a:defRPr>
            </a:lvl3pPr>
            <a:lvl4pPr>
              <a:lnSpc>
                <a:spcPct val="100000"/>
              </a:lnSpc>
              <a:defRPr sz="1200">
                <a:latin typeface="BundesSans Office Regular" charset="0"/>
              </a:defRPr>
            </a:lvl4pPr>
            <a:lvl5pPr>
              <a:lnSpc>
                <a:spcPct val="100000"/>
              </a:lnSpc>
              <a:defRPr sz="1200">
                <a:latin typeface="BundesSans Office Regular" charset="0"/>
              </a:defRPr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6000" y="463550"/>
            <a:ext cx="11221200" cy="11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3348000"/>
            <a:ext cx="112212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51C17A3-802A-4B39-AEDA-C06DC48E15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2736000"/>
            <a:ext cx="10717200" cy="92333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4011985"/>
            <a:ext cx="10717200" cy="307777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4471114"/>
            <a:ext cx="10717200" cy="307777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990000" y="2736000"/>
            <a:ext cx="10717200" cy="1386000"/>
          </a:xfr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7305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2341455"/>
            <a:ext cx="10717200" cy="307777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526400"/>
            <a:ext cx="10717200" cy="460800"/>
          </a:xfr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2803121"/>
            <a:ext cx="10717200" cy="307777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526400"/>
            <a:ext cx="10717200" cy="921600"/>
          </a:xfr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90000" y="3265240"/>
            <a:ext cx="10717200" cy="307777"/>
          </a:xfrm>
        </p:spPr>
        <p:txBody>
          <a:bodyPr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90000" y="1526400"/>
            <a:ext cx="10717200" cy="1386000"/>
          </a:xfr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6000" y="464400"/>
            <a:ext cx="11221200" cy="118800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652400"/>
            <a:ext cx="11221200" cy="4068000"/>
          </a:xfrm>
        </p:spPr>
        <p:txBody>
          <a:bodyPr>
            <a:noAutofit/>
          </a:bodyPr>
          <a:lstStyle>
            <a:lvl1pPr marL="0" indent="0">
              <a:defRPr/>
            </a:lvl1pPr>
            <a:lvl4pPr>
              <a:buAutoNum type="alphaLcParenR"/>
              <a:defRPr/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2A1F3A-649B-4514-BE78-E6E36A30F5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9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C1C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990000" y="1656001"/>
            <a:ext cx="10717200" cy="461665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000" y="2359870"/>
            <a:ext cx="10717200" cy="3373199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597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990000" y="1656000"/>
            <a:ext cx="10717200" cy="9216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000" y="2821535"/>
            <a:ext cx="10717200" cy="29124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86000" y="1652400"/>
            <a:ext cx="11221200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503712" y="6505199"/>
            <a:ext cx="8071544" cy="1077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 baseline="0">
                <a:solidFill>
                  <a:schemeClr val="tx1"/>
                </a:solidFill>
                <a:latin typeface="BundesSans Office Regular" charset="0"/>
              </a:defRPr>
            </a:lvl1pPr>
          </a:lstStyle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B30AEA-E013-43E2-B928-F08F0AE77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8613" y="6505201"/>
            <a:ext cx="207478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lang="de-DE" sz="700" baseline="0" smtClean="0">
                <a:latin typeface="BundesSans Office Regular" charset="0"/>
              </a:defRPr>
            </a:lvl1pPr>
          </a:lstStyle>
          <a:p>
            <a:fld id="{3FA84AA8-8623-417D-8E8E-D9F85DBD0D9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9" y="5756728"/>
            <a:ext cx="2239026" cy="1083064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0843200" y="332656"/>
            <a:ext cx="864000" cy="756000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4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07" r:id="rId3"/>
    <p:sldLayoutId id="2147483711" r:id="rId4"/>
    <p:sldLayoutId id="2147483710" r:id="rId5"/>
    <p:sldLayoutId id="2147483709" r:id="rId6"/>
    <p:sldLayoutId id="2147483713" r:id="rId7"/>
    <p:sldLayoutId id="2147483715" r:id="rId8"/>
    <p:sldLayoutId id="2147483714" r:id="rId9"/>
    <p:sldLayoutId id="2147483689" r:id="rId10"/>
    <p:sldLayoutId id="2147483727" r:id="rId11"/>
    <p:sldLayoutId id="2147483716" r:id="rId12"/>
    <p:sldLayoutId id="2147483719" r:id="rId13"/>
    <p:sldLayoutId id="2147483720" r:id="rId14"/>
    <p:sldLayoutId id="2147483721" r:id="rId15"/>
    <p:sldLayoutId id="2147483722" r:id="rId16"/>
    <p:sldLayoutId id="2147483724" r:id="rId17"/>
    <p:sldLayoutId id="2147483726" r:id="rId18"/>
    <p:sldLayoutId id="2147483723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ts val="2400"/>
        </a:lnSpc>
        <a:spcBef>
          <a:spcPts val="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ts val="2400"/>
        </a:lnSpc>
        <a:spcBef>
          <a:spcPts val="0"/>
        </a:spcBef>
        <a:buFont typeface="+mj-lt"/>
        <a:buAutoNum type="arabicPeriod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ts val="2400"/>
        </a:lnSpc>
        <a:spcBef>
          <a:spcPts val="0"/>
        </a:spcBef>
        <a:buFont typeface="+mj-lt"/>
        <a:buAutoNum type="alphaLcParenR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50000" indent="-180000" algn="l" defTabSz="914400" rtl="0" eaLnBrk="1" latinLnBrk="0" hangingPunct="1">
        <a:lnSpc>
          <a:spcPts val="2400"/>
        </a:lnSpc>
        <a:spcBef>
          <a:spcPts val="0"/>
        </a:spcBef>
        <a:buFont typeface="Symbol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bundesprogramm.de/beratungsfoerderung-ahv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kolandbau.d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:\50_Corporate_Design\BILDERPOOL\fotolia\Fotolia_31545504_Subscription_XXL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95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 bwMode="gray">
          <a:xfrm>
            <a:off x="198000" y="194400"/>
            <a:ext cx="118032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7" name="Bild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999" y="194400"/>
            <a:ext cx="2731328" cy="1321200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68" y="194400"/>
            <a:ext cx="2807588" cy="1321200"/>
          </a:xfrm>
          <a:prstGeom prst="rect">
            <a:avLst/>
          </a:prstGeom>
        </p:spPr>
      </p:pic>
      <p:pic>
        <p:nvPicPr>
          <p:cNvPr id="13" name="Bild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999" y="194400"/>
            <a:ext cx="2731328" cy="13212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12942"/>
            <a:ext cx="1008112" cy="88411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07369" y="2204864"/>
            <a:ext cx="11388626" cy="24482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6" name="Titel 4"/>
          <p:cNvSpPr txBox="1">
            <a:spLocks/>
          </p:cNvSpPr>
          <p:nvPr/>
        </p:nvSpPr>
        <p:spPr>
          <a:xfrm>
            <a:off x="770829" y="2577678"/>
            <a:ext cx="10725771" cy="21474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400" dirty="0" smtClean="0"/>
              <a:t>Informationsveranstaltung zur Förderrichtlinie RIBE AHV</a:t>
            </a:r>
            <a:br>
              <a:rPr lang="de-DE" sz="3400" dirty="0" smtClean="0"/>
            </a:b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de-DE" sz="2800" dirty="0" smtClean="0"/>
              <a:t>BÖL-Förderung:  </a:t>
            </a:r>
            <a:r>
              <a:rPr lang="de-DE" sz="2800" dirty="0"/>
              <a:t>Förderung der Beratung von </a:t>
            </a:r>
            <a:r>
              <a:rPr lang="de-DE" sz="2800" dirty="0" smtClean="0"/>
              <a:t>AHV-Unternehmen</a:t>
            </a:r>
          </a:p>
          <a:p>
            <a:pPr algn="ctr"/>
            <a:r>
              <a:rPr lang="de-DE" sz="2400" dirty="0" smtClean="0"/>
              <a:t>10.05.2023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896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1" y="1196752"/>
            <a:ext cx="11340090" cy="46805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wird gefördert</a:t>
            </a:r>
            <a:r>
              <a:rPr lang="de-DE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 Beratungskosten </a:t>
            </a:r>
            <a:r>
              <a:rPr lang="de-DE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gehören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das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Honorar sowie die Reisekosten </a:t>
            </a:r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</a:rPr>
              <a:t>des </a:t>
            </a:r>
            <a:r>
              <a:rPr lang="de-D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Beratenden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nach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BRKG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 den Beratungskosten </a:t>
            </a:r>
            <a:r>
              <a:rPr lang="de-DE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gehören nicht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die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Umsatzsteuer, die Kosten für die Bio-Zertifizierung und die Verpflegung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von Teilnehmenden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Schulungsveranstaltungen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maximal </a:t>
            </a: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80 %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Beratungskosten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aximal </a:t>
            </a:r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90 %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Beratungskosten für Kindertageseinrichtungen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Schulen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Maximaler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Betrag 35.000 Euro (netto) 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Mindestens 1.500 Euro (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netto)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92900" lvl="4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Zuwendung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 De-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minimis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-Beihilfe 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92900" lvl="4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Zuschuss wird erst ausgezahlt, wenn die Beratung </a:t>
            </a:r>
            <a:r>
              <a:rPr lang="de-DE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abgeschlossen ist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(mit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abschließenden Kurzbericht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und die in Rechnung gestellten Ausgaben für die Beratung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nachgewiesen wurden (Vorlage eines Kontoauszugs bzw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einer Barzahlungsquittung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1800" dirty="0" smtClean="0">
              <a:solidFill>
                <a:srgbClr val="597C39"/>
              </a:solidFill>
            </a:endParaRPr>
          </a:p>
          <a:p>
            <a:pPr>
              <a:lnSpc>
                <a:spcPct val="150000"/>
              </a:lnSpc>
            </a:pPr>
            <a:endParaRPr lang="de-DE" u="sng" dirty="0"/>
          </a:p>
          <a:p>
            <a:pPr>
              <a:lnSpc>
                <a:spcPct val="150000"/>
              </a:lnSpc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588749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RIBE kurz und knapp!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pic>
        <p:nvPicPr>
          <p:cNvPr id="13" name="Inhaltsplatzhalter 11"/>
          <p:cNvPicPr>
            <a:picLocks noChangeAspect="1"/>
          </p:cNvPicPr>
          <p:nvPr/>
        </p:nvPicPr>
        <p:blipFill rotWithShape="1">
          <a:blip r:embed="rId3"/>
          <a:srcRect l="11914" r="79094" b="76629"/>
          <a:stretch/>
        </p:blipFill>
        <p:spPr>
          <a:xfrm>
            <a:off x="9760749" y="2823039"/>
            <a:ext cx="909787" cy="116090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9832757" y="3455855"/>
            <a:ext cx="616157" cy="37591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flipH="1">
            <a:off x="9857111" y="3467782"/>
            <a:ext cx="616157" cy="37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Bradley Hand ITC" panose="03070402050302030203" pitchFamily="66" charset="0"/>
              </a:rPr>
              <a:t>80%</a:t>
            </a:r>
          </a:p>
        </p:txBody>
      </p:sp>
      <p:pic>
        <p:nvPicPr>
          <p:cNvPr id="18" name="Inhaltsplatzhalter 11"/>
          <p:cNvPicPr>
            <a:picLocks noChangeAspect="1"/>
          </p:cNvPicPr>
          <p:nvPr/>
        </p:nvPicPr>
        <p:blipFill rotWithShape="1">
          <a:blip r:embed="rId3"/>
          <a:srcRect l="11914" r="79094" b="76629"/>
          <a:stretch/>
        </p:blipFill>
        <p:spPr>
          <a:xfrm>
            <a:off x="10624845" y="3246926"/>
            <a:ext cx="909787" cy="1160905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10768861" y="3861274"/>
            <a:ext cx="554927" cy="37591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746858" y="3873679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 smtClean="0">
                <a:latin typeface="Bradley Hand ITC" panose="03070402050302030203" pitchFamily="66" charset="0"/>
              </a:rPr>
              <a:t>90</a:t>
            </a:r>
            <a:r>
              <a:rPr lang="de-DE" sz="1700" b="1" dirty="0">
                <a:latin typeface="Bradley Hand ITC" panose="03070402050302030203" pitchFamily="66" charset="0"/>
              </a:rPr>
              <a:t>%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753172" y="4474571"/>
            <a:ext cx="576064" cy="322581"/>
          </a:xfrm>
          <a:prstGeom prst="rightArrow">
            <a:avLst/>
          </a:prstGeom>
          <a:solidFill>
            <a:srgbClr val="597C39"/>
          </a:solidFill>
          <a:ln w="9525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278030" y="3014431"/>
            <a:ext cx="3685620" cy="1196309"/>
          </a:xfrm>
          <a:prstGeom prst="roundRect">
            <a:avLst/>
          </a:prstGeom>
          <a:solidFill>
            <a:srgbClr val="C3EBAD"/>
          </a:solidFill>
          <a:ln w="38100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83632" y="1600716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3678687" y="3265184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7" y="3138632"/>
            <a:ext cx="3090240" cy="8946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122" y="3113736"/>
            <a:ext cx="2763724" cy="89468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335943" y="3359297"/>
            <a:ext cx="379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/>
              <a:t>Wie stelle ich einen Antrag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920066" y="3385920"/>
            <a:ext cx="263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Häufig gestellte Fragen</a:t>
            </a:r>
          </a:p>
        </p:txBody>
      </p:sp>
      <p:sp>
        <p:nvSpPr>
          <p:cNvPr id="20" name="Pfeil nach unten 19"/>
          <p:cNvSpPr/>
          <p:nvPr/>
        </p:nvSpPr>
        <p:spPr>
          <a:xfrm rot="16200000">
            <a:off x="8202918" y="3265184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679627" y="2330395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802973" y="2398297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7" name="Ellipse 26"/>
          <p:cNvSpPr/>
          <p:nvPr/>
        </p:nvSpPr>
        <p:spPr>
          <a:xfrm>
            <a:off x="9966726" y="2330395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820265" y="2330802"/>
            <a:ext cx="576000" cy="576000"/>
          </a:xfrm>
          <a:prstGeom prst="ellipse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934736" y="2410167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083893" y="2398297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3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07558" y="3385919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RIBE kurz und knapp!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l="38508" t="70182" r="43061" b="10183"/>
          <a:stretch/>
        </p:blipFill>
        <p:spPr bwMode="auto">
          <a:xfrm>
            <a:off x="4560032" y="4409204"/>
            <a:ext cx="3121616" cy="182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Pfeil nach unten 29"/>
          <p:cNvSpPr/>
          <p:nvPr/>
        </p:nvSpPr>
        <p:spPr>
          <a:xfrm rot="16200000">
            <a:off x="3810430" y="5396496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278030" y="3014431"/>
            <a:ext cx="3685620" cy="1196309"/>
          </a:xfrm>
          <a:prstGeom prst="roundRect">
            <a:avLst/>
          </a:prstGeom>
          <a:solidFill>
            <a:srgbClr val="C3EBAD"/>
          </a:solidFill>
          <a:ln w="38100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83632" y="1600716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3678687" y="3265184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7" y="3138632"/>
            <a:ext cx="3090240" cy="8946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122" y="3113736"/>
            <a:ext cx="2763724" cy="89468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335943" y="3359297"/>
            <a:ext cx="379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/>
              <a:t>Wie stelle ich einen Antrag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920066" y="3385920"/>
            <a:ext cx="263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Häufig gestellte Fragen</a:t>
            </a:r>
          </a:p>
        </p:txBody>
      </p:sp>
      <p:sp>
        <p:nvSpPr>
          <p:cNvPr id="20" name="Pfeil nach unten 19"/>
          <p:cNvSpPr/>
          <p:nvPr/>
        </p:nvSpPr>
        <p:spPr>
          <a:xfrm rot="16200000">
            <a:off x="8202918" y="3265184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679627" y="2330395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802973" y="2398297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7" name="Ellipse 26"/>
          <p:cNvSpPr/>
          <p:nvPr/>
        </p:nvSpPr>
        <p:spPr>
          <a:xfrm>
            <a:off x="9966726" y="2330395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820265" y="2330802"/>
            <a:ext cx="576000" cy="576000"/>
          </a:xfrm>
          <a:prstGeom prst="ellipse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934736" y="2410167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083893" y="2398297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3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07558" y="3385919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RIBE kurz und knapp!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l="38508" t="70182" r="43061" b="10183"/>
          <a:stretch/>
        </p:blipFill>
        <p:spPr bwMode="auto">
          <a:xfrm>
            <a:off x="4560032" y="4409204"/>
            <a:ext cx="3121616" cy="182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Pfeil nach unten 29"/>
          <p:cNvSpPr/>
          <p:nvPr/>
        </p:nvSpPr>
        <p:spPr>
          <a:xfrm rot="16200000">
            <a:off x="3810430" y="5396496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151099" y="1736538"/>
            <a:ext cx="6041245" cy="2772582"/>
          </a:xfrm>
          <a:prstGeom prst="ellipse">
            <a:avLst/>
          </a:prstGeom>
          <a:solidFill>
            <a:schemeClr val="bg1"/>
          </a:solidFill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03712" y="2424951"/>
            <a:ext cx="5420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Einfaches, einstufiges </a:t>
            </a:r>
            <a:r>
              <a:rPr lang="de-DE" sz="4400" b="1" dirty="0" smtClean="0"/>
              <a:t>Antragsverfahren!</a:t>
            </a:r>
            <a:endParaRPr lang="de-DE" sz="4400" b="1" dirty="0"/>
          </a:p>
          <a:p>
            <a:pPr algn="ctr"/>
            <a:endParaRPr lang="de-DE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31406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556792"/>
            <a:ext cx="11221200" cy="4068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b="1" u="sng" dirty="0">
                <a:hlinkClick r:id="rId2"/>
              </a:rPr>
              <a:t>https://</a:t>
            </a:r>
            <a:r>
              <a:rPr lang="de-DE" b="1" u="sng" dirty="0" smtClean="0">
                <a:hlinkClick r:id="rId2"/>
              </a:rPr>
              <a:t>www.bundesprogramm.de/beratungsfoerderung-ahv</a:t>
            </a:r>
            <a:r>
              <a:rPr lang="de-DE" b="1" u="sng" dirty="0" smtClean="0"/>
              <a:t> </a:t>
            </a:r>
            <a:endParaRPr lang="de-DE" sz="1200" dirty="0"/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Wie stelle ich einen Antrag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l="22354" t="14313" r="24826" b="4409"/>
          <a:stretch/>
        </p:blipFill>
        <p:spPr bwMode="auto">
          <a:xfrm>
            <a:off x="6096600" y="2093385"/>
            <a:ext cx="4349057" cy="3680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20573" t="14082" r="24952" b="19186"/>
          <a:stretch/>
        </p:blipFill>
        <p:spPr bwMode="auto">
          <a:xfrm>
            <a:off x="695138" y="2277703"/>
            <a:ext cx="4916231" cy="3312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5807968" y="3797419"/>
            <a:ext cx="676739" cy="272880"/>
          </a:xfrm>
          <a:prstGeom prst="rightArrow">
            <a:avLst/>
          </a:prstGeom>
          <a:solidFill>
            <a:srgbClr val="C0003B"/>
          </a:solidFill>
          <a:ln w="9525">
            <a:solidFill>
              <a:srgbClr val="C00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521240"/>
            <a:ext cx="11221200" cy="4068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de-DE" b="1" dirty="0" smtClean="0"/>
              <a:t>Weiterleitung auf die Seite des Antragsverfahrens</a:t>
            </a:r>
            <a:endParaRPr lang="de-DE" b="1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/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87636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Wie stelle ich einen Antrag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1127448" y="179404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20573" t="14083" r="23937" b="6246"/>
          <a:stretch/>
        </p:blipFill>
        <p:spPr bwMode="auto">
          <a:xfrm>
            <a:off x="4871864" y="1926134"/>
            <a:ext cx="5185409" cy="4095154"/>
          </a:xfrm>
          <a:prstGeom prst="rect">
            <a:avLst/>
          </a:prstGeom>
          <a:ln w="508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5375919" y="3808240"/>
            <a:ext cx="2016225" cy="45219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4661640" y="3917571"/>
            <a:ext cx="676739" cy="233529"/>
          </a:xfrm>
          <a:prstGeom prst="rightArrow">
            <a:avLst/>
          </a:prstGeom>
          <a:solidFill>
            <a:srgbClr val="C0003B"/>
          </a:solidFill>
          <a:ln w="9525">
            <a:solidFill>
              <a:srgbClr val="C00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l="22096" t="15007" r="24699" b="7189"/>
          <a:stretch/>
        </p:blipFill>
        <p:spPr bwMode="auto">
          <a:xfrm>
            <a:off x="486000" y="2256727"/>
            <a:ext cx="4027416" cy="323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484784"/>
            <a:ext cx="11221200" cy="4068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de-DE" b="1" dirty="0" smtClean="0"/>
              <a:t>Bitte prüfen Sie vorab: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Entspricht die ausgewählte </a:t>
            </a:r>
            <a:r>
              <a:rPr lang="de-DE" dirty="0"/>
              <a:t>Beratung grundsätzlich den Vorgaben und der Zielsetzung der </a:t>
            </a:r>
            <a:r>
              <a:rPr lang="de-DE" dirty="0" smtClean="0"/>
              <a:t>Richtlinie? </a:t>
            </a:r>
            <a:r>
              <a:rPr lang="de-DE" dirty="0"/>
              <a:t>(siehe Absatz 1 und 2 der Förderrichtlinie</a:t>
            </a:r>
            <a:r>
              <a:rPr lang="de-DE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Ist meine </a:t>
            </a:r>
            <a:r>
              <a:rPr lang="de-DE" dirty="0"/>
              <a:t>Institution </a:t>
            </a:r>
            <a:r>
              <a:rPr lang="de-DE" dirty="0" smtClean="0"/>
              <a:t>antragsberechtigt? (siehe Absatz 3 der Förderrichtlinie)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Entspricht die </a:t>
            </a:r>
            <a:r>
              <a:rPr lang="de-DE" dirty="0"/>
              <a:t>Beratung den </a:t>
            </a:r>
            <a:r>
              <a:rPr lang="de-DE" dirty="0" smtClean="0"/>
              <a:t>Vorgaben? </a:t>
            </a:r>
            <a:r>
              <a:rPr lang="de-DE" dirty="0"/>
              <a:t>(siehe Absatz 4 der </a:t>
            </a:r>
            <a:r>
              <a:rPr lang="de-DE" dirty="0" smtClean="0"/>
              <a:t>Förderrichtlinie)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Halten die </a:t>
            </a:r>
            <a:r>
              <a:rPr lang="de-DE" dirty="0"/>
              <a:t>zuwendungsfähigen Gesamtausgaben die Mindest- und Höchstbeträge </a:t>
            </a:r>
            <a:r>
              <a:rPr lang="de-DE" dirty="0" smtClean="0"/>
              <a:t>ein? </a:t>
            </a:r>
            <a:r>
              <a:rPr lang="de-DE" dirty="0"/>
              <a:t>(siehe Absatz 5 Nr. 5.4 und 5.6 der </a:t>
            </a:r>
            <a:r>
              <a:rPr lang="de-DE" dirty="0" smtClean="0"/>
              <a:t>Förderrichtlinie)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Werden die </a:t>
            </a:r>
            <a:r>
              <a:rPr lang="de-DE" dirty="0"/>
              <a:t>De-</a:t>
            </a:r>
            <a:r>
              <a:rPr lang="de-DE" dirty="0" err="1"/>
              <a:t>minimis</a:t>
            </a:r>
            <a:r>
              <a:rPr lang="de-DE" dirty="0"/>
              <a:t>-Höchstbeträge nicht </a:t>
            </a:r>
            <a:r>
              <a:rPr lang="de-DE" dirty="0" smtClean="0"/>
              <a:t>überschritten? (siehe </a:t>
            </a:r>
            <a:r>
              <a:rPr lang="de-DE" dirty="0"/>
              <a:t>Absatz 6 Nr. 6.2)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/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Vorabprüfung meines Antrages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83632" y="1571848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1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484784"/>
            <a:ext cx="11221200" cy="40680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de-DE" b="1" dirty="0" smtClean="0"/>
              <a:t>Welche Informationen brauche ich für den Antrag?</a:t>
            </a:r>
          </a:p>
          <a:p>
            <a:pPr marL="709200" lvl="3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de-DE" dirty="0" smtClean="0"/>
              <a:t>Angaben zum Antragstellenden</a:t>
            </a:r>
          </a:p>
          <a:p>
            <a:pPr marL="709200" lvl="3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de-DE" dirty="0" smtClean="0"/>
              <a:t>Allgemeine Angaben zum Beratenden</a:t>
            </a:r>
          </a:p>
          <a:p>
            <a:pPr marL="709200" lvl="3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de-DE" dirty="0" smtClean="0"/>
              <a:t>Angaben zum Zweck </a:t>
            </a:r>
            <a:r>
              <a:rPr lang="de-DE" dirty="0"/>
              <a:t>und Gegenstand der Förderung </a:t>
            </a:r>
            <a:endParaRPr lang="de-DE" dirty="0" smtClean="0"/>
          </a:p>
          <a:p>
            <a:pPr marL="709200" lvl="3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de-DE" dirty="0"/>
              <a:t>Angaben zum </a:t>
            </a:r>
            <a:r>
              <a:rPr lang="de-DE" dirty="0" smtClean="0"/>
              <a:t>Projekt</a:t>
            </a:r>
          </a:p>
          <a:p>
            <a:pPr lvl="3" indent="0">
              <a:lnSpc>
                <a:spcPct val="150000"/>
              </a:lnSpc>
              <a:spcAft>
                <a:spcPts val="600"/>
              </a:spcAft>
              <a:buNone/>
            </a:pPr>
            <a:endParaRPr lang="de-DE" b="1" dirty="0" smtClean="0"/>
          </a:p>
          <a:p>
            <a:pPr lvl="3" indent="0">
              <a:lnSpc>
                <a:spcPct val="150000"/>
              </a:lnSpc>
              <a:spcAft>
                <a:spcPts val="600"/>
              </a:spcAft>
              <a:buNone/>
            </a:pPr>
            <a:endParaRPr lang="de-DE" b="1" dirty="0"/>
          </a:p>
          <a:p>
            <a:pPr marL="709200" lvl="3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endParaRPr lang="de-DE" sz="1800" dirty="0" smtClean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/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Wie stelle ich einen Antrag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31371" t="17091" r="30377" b="4388"/>
          <a:stretch/>
        </p:blipFill>
        <p:spPr bwMode="auto">
          <a:xfrm>
            <a:off x="8021403" y="1288241"/>
            <a:ext cx="3685797" cy="4162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699559" y="4753674"/>
            <a:ext cx="978408" cy="484632"/>
          </a:xfrm>
          <a:prstGeom prst="rightArrow">
            <a:avLst/>
          </a:prstGeom>
          <a:solidFill>
            <a:srgbClr val="597C39"/>
          </a:solidFill>
          <a:ln w="9525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75427" y="4168350"/>
            <a:ext cx="5472608" cy="149289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91544" y="4725144"/>
            <a:ext cx="5487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200" b="1" dirty="0" smtClean="0"/>
              <a:t>Nur 3 ½ Seiten die ausgefüllt werden wollen!</a:t>
            </a:r>
          </a:p>
        </p:txBody>
      </p:sp>
    </p:spTree>
    <p:extLst>
      <p:ext uri="{BB962C8B-B14F-4D97-AF65-F5344CB8AC3E}">
        <p14:creationId xmlns:p14="http://schemas.microsoft.com/office/powerpoint/2010/main" val="34849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335360" y="1652400"/>
            <a:ext cx="5400600" cy="406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5360" y="464400"/>
            <a:ext cx="5616624" cy="1188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1. Angaben </a:t>
            </a:r>
            <a:r>
              <a:rPr lang="de-DE" dirty="0">
                <a:solidFill>
                  <a:schemeClr val="bg1"/>
                </a:solidFill>
              </a:rPr>
              <a:t>zum </a:t>
            </a:r>
            <a:r>
              <a:rPr lang="de-DE" dirty="0" smtClean="0">
                <a:solidFill>
                  <a:schemeClr val="bg1"/>
                </a:solidFill>
              </a:rPr>
              <a:t>Antragstellenden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951984" y="260648"/>
            <a:ext cx="54006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chemeClr val="bg1"/>
                </a:solidFill>
              </a:rPr>
              <a:t>2. Angaben </a:t>
            </a:r>
            <a:r>
              <a:rPr lang="de-DE" sz="2400" dirty="0">
                <a:solidFill>
                  <a:schemeClr val="bg1"/>
                </a:solidFill>
              </a:rPr>
              <a:t>zum </a:t>
            </a:r>
            <a:r>
              <a:rPr lang="de-DE" sz="2400" dirty="0" smtClean="0">
                <a:solidFill>
                  <a:schemeClr val="bg1"/>
                </a:solidFill>
              </a:rPr>
              <a:t>Beratenden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3. Angaben zum </a:t>
            </a:r>
            <a:r>
              <a:rPr lang="de-DE" sz="2400" dirty="0">
                <a:solidFill>
                  <a:schemeClr val="bg1"/>
                </a:solidFill>
              </a:rPr>
              <a:t>G</a:t>
            </a:r>
            <a:r>
              <a:rPr lang="de-DE" sz="2400" dirty="0" smtClean="0">
                <a:solidFill>
                  <a:schemeClr val="bg1"/>
                </a:solidFill>
              </a:rPr>
              <a:t>egenstand der Förderung</a:t>
            </a: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30860" t="17781" r="29524" b="6878"/>
          <a:stretch/>
        </p:blipFill>
        <p:spPr bwMode="auto">
          <a:xfrm>
            <a:off x="335360" y="1269417"/>
            <a:ext cx="4474131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32261" t="28520" r="30900" b="5531"/>
          <a:stretch/>
        </p:blipFill>
        <p:spPr bwMode="auto">
          <a:xfrm>
            <a:off x="5807968" y="1153157"/>
            <a:ext cx="4140000" cy="407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28795" t="43633" r="28829" b="27733"/>
          <a:stretch/>
        </p:blipFill>
        <p:spPr bwMode="auto">
          <a:xfrm>
            <a:off x="5951984" y="5332012"/>
            <a:ext cx="3600400" cy="1337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Gerader Verbinder 11"/>
          <p:cNvCxnSpPr/>
          <p:nvPr/>
        </p:nvCxnSpPr>
        <p:spPr>
          <a:xfrm>
            <a:off x="5879976" y="332656"/>
            <a:ext cx="21681" cy="6336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328" y="260648"/>
            <a:ext cx="41774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2000" lvl="3">
              <a:lnSpc>
                <a:spcPct val="150000"/>
              </a:lnSpc>
              <a:spcAft>
                <a:spcPts val="600"/>
              </a:spcAft>
            </a:pPr>
            <a:r>
              <a:rPr lang="de-DE" sz="3000" dirty="0" smtClean="0">
                <a:solidFill>
                  <a:schemeClr val="bg1"/>
                </a:solidFill>
              </a:rPr>
              <a:t>4. Angaben </a:t>
            </a:r>
            <a:r>
              <a:rPr lang="de-DE" sz="3000" dirty="0">
                <a:solidFill>
                  <a:schemeClr val="bg1"/>
                </a:solidFill>
              </a:rPr>
              <a:t>zum </a:t>
            </a:r>
            <a:r>
              <a:rPr lang="de-DE" sz="3000" dirty="0" smtClean="0">
                <a:solidFill>
                  <a:schemeClr val="bg1"/>
                </a:solidFill>
              </a:rPr>
              <a:t>Projekt</a:t>
            </a:r>
            <a:endParaRPr lang="de-DE" sz="300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28577" t="17319" r="27743" b="6271"/>
          <a:stretch/>
        </p:blipFill>
        <p:spPr bwMode="auto">
          <a:xfrm>
            <a:off x="407368" y="1333668"/>
            <a:ext cx="4680520" cy="4504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29617" t="26489" r="36996" b="6532"/>
          <a:stretch/>
        </p:blipFill>
        <p:spPr bwMode="auto">
          <a:xfrm>
            <a:off x="5447928" y="1412776"/>
            <a:ext cx="4320480" cy="4767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328" y="260648"/>
            <a:ext cx="4049185" cy="706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2000" lvl="3">
              <a:lnSpc>
                <a:spcPct val="150000"/>
              </a:lnSpc>
              <a:spcAft>
                <a:spcPts val="600"/>
              </a:spcAft>
            </a:pPr>
            <a:r>
              <a:rPr lang="de-DE" sz="3000" dirty="0" smtClean="0">
                <a:solidFill>
                  <a:schemeClr val="bg1"/>
                </a:solidFill>
              </a:rPr>
              <a:t>Verwendungsnachweis</a:t>
            </a:r>
            <a:endParaRPr lang="de-DE" sz="3000" dirty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35951" t="19835" r="33824" b="7137"/>
          <a:stretch/>
        </p:blipFill>
        <p:spPr bwMode="auto">
          <a:xfrm>
            <a:off x="3503712" y="1273201"/>
            <a:ext cx="3909651" cy="5197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6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kern="0" dirty="0">
                <a:solidFill>
                  <a:schemeClr val="bg1">
                    <a:lumMod val="95000"/>
                  </a:schemeClr>
                </a:solidFill>
              </a:rPr>
              <a:t>Bundesprogramm</a:t>
            </a:r>
            <a:r>
              <a:rPr lang="de-DE" kern="0" dirty="0">
                <a:solidFill>
                  <a:schemeClr val="bg1">
                    <a:lumMod val="95000"/>
                  </a:schemeClr>
                </a:solidFill>
                <a:latin typeface="BundesSerif Office" panose="02050002050300000203" pitchFamily="18" charset="0"/>
              </a:rPr>
              <a:t> </a:t>
            </a:r>
            <a:r>
              <a:rPr lang="de-DE" kern="0" dirty="0" smtClean="0">
                <a:solidFill>
                  <a:schemeClr val="bg1">
                    <a:lumMod val="95000"/>
                  </a:schemeClr>
                </a:solidFill>
                <a:latin typeface="BundesSerif Office" panose="02050002050300000203" pitchFamily="18" charset="0"/>
              </a:rPr>
              <a:t>Ökologischer </a:t>
            </a:r>
            <a:r>
              <a:rPr lang="de-DE" kern="0" dirty="0">
                <a:solidFill>
                  <a:schemeClr val="bg1">
                    <a:lumMod val="95000"/>
                  </a:schemeClr>
                </a:solidFill>
                <a:latin typeface="BundesSerif Office" panose="02050002050300000203" pitchFamily="18" charset="0"/>
              </a:rPr>
              <a:t>Landbau (BÖL)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18171" y="1916833"/>
            <a:ext cx="5897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de-DE" sz="1650" b="1" kern="0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etreibt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dies entlang der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Wertschöpfungskette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(WSK)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unter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Bedacht der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Ausgeglichenheit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von Angebot und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Nachfrage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Die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Zukunftsstrategie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ökologischer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Landbau (</a:t>
            </a:r>
            <a:r>
              <a:rPr lang="de-DE" sz="19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ZöL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 als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Input zur Weiterentwicklung des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BÖL</a:t>
            </a:r>
            <a:endParaRPr lang="de-DE" sz="1900" kern="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Die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Geschäftsstelle des BÖL befindet sich in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der 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Bundesanstalt für Landwirtschaft und 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Ernährung (BLE</a:t>
            </a:r>
            <a:r>
              <a:rPr lang="de-DE" sz="19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 in Bonn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(</a:t>
            </a:r>
            <a:r>
              <a:rPr lang="de-DE" sz="19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B´s</a:t>
            </a: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: Bonn, BLE, BÖL) 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sz="19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Das BÖL besteht aus den Bereichen Forschungsmanagement (Referat 332) und Informationsmanagement (Referat 333), die eng zusammenarbeiten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605885" y="2060848"/>
            <a:ext cx="5167090" cy="3816424"/>
            <a:chOff x="6287334" y="2044814"/>
            <a:chExt cx="5266327" cy="4392488"/>
          </a:xfrm>
        </p:grpSpPr>
        <p:pic>
          <p:nvPicPr>
            <p:cNvPr id="9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253" y="2044814"/>
              <a:ext cx="1557943" cy="144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9800" y="2044814"/>
              <a:ext cx="865883" cy="143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5389" y="3530711"/>
              <a:ext cx="1450592" cy="139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2" r="21805"/>
            <a:stretch>
              <a:fillRect/>
            </a:stretch>
          </p:blipFill>
          <p:spPr bwMode="auto">
            <a:xfrm>
              <a:off x="10617557" y="3514556"/>
              <a:ext cx="897077" cy="141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6"/>
            <a:stretch/>
          </p:blipFill>
          <p:spPr bwMode="auto">
            <a:xfrm>
              <a:off x="7304672" y="3530712"/>
              <a:ext cx="1728709" cy="140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334" y="2053550"/>
              <a:ext cx="1565925" cy="143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8" t="27951" r="9051" b="32150"/>
            <a:stretch/>
          </p:blipFill>
          <p:spPr>
            <a:xfrm>
              <a:off x="6297077" y="4984023"/>
              <a:ext cx="3707504" cy="142308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" t="20455" r="16112" b="-313"/>
            <a:stretch/>
          </p:blipFill>
          <p:spPr>
            <a:xfrm flipH="1">
              <a:off x="10070308" y="4971904"/>
              <a:ext cx="1483353" cy="1465398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422" y="2053550"/>
              <a:ext cx="1082826" cy="1443768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75" t="19551" r="27163" b="10100"/>
            <a:stretch/>
          </p:blipFill>
          <p:spPr>
            <a:xfrm>
              <a:off x="6287335" y="3504949"/>
              <a:ext cx="990838" cy="1420185"/>
            </a:xfrm>
            <a:prstGeom prst="rect">
              <a:avLst/>
            </a:prstGeom>
          </p:spPr>
        </p:pic>
      </p:grpSp>
      <p:sp>
        <p:nvSpPr>
          <p:cNvPr id="19" name="Textfeld 18"/>
          <p:cNvSpPr txBox="1"/>
          <p:nvPr/>
        </p:nvSpPr>
        <p:spPr>
          <a:xfrm>
            <a:off x="695400" y="1424970"/>
            <a:ext cx="1096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Ziel des BÖL: </a:t>
            </a:r>
            <a:r>
              <a:rPr lang="de-DE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Verbesserung </a:t>
            </a:r>
            <a:r>
              <a:rPr lang="de-DE" sz="200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der Rahmenbedingungen für eine weitere Ausdehnung des Öko-Landbaus und </a:t>
            </a:r>
            <a:r>
              <a:rPr lang="de-DE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der Bio-Lebensmittelwirtschaft</a:t>
            </a:r>
            <a:endParaRPr lang="de-DE" sz="2000" kern="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328" y="260648"/>
            <a:ext cx="2269852" cy="706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2000" lvl="3">
              <a:lnSpc>
                <a:spcPct val="150000"/>
              </a:lnSpc>
              <a:spcAft>
                <a:spcPts val="600"/>
              </a:spcAft>
            </a:pPr>
            <a:r>
              <a:rPr lang="de-DE" sz="3000" dirty="0" smtClean="0">
                <a:solidFill>
                  <a:schemeClr val="bg1"/>
                </a:solidFill>
              </a:rPr>
              <a:t>Kurzbericht</a:t>
            </a:r>
            <a:endParaRPr lang="de-DE" sz="30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36325" t="19854" r="34587" b="11113"/>
          <a:stretch/>
        </p:blipFill>
        <p:spPr bwMode="auto">
          <a:xfrm>
            <a:off x="5951984" y="1124744"/>
            <a:ext cx="4104000" cy="5356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3392" y="1412776"/>
            <a:ext cx="2304256" cy="388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sz="2000" dirty="0" err="1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35828" t="25856" r="35322" b="12162"/>
          <a:stretch/>
        </p:blipFill>
        <p:spPr bwMode="auto">
          <a:xfrm>
            <a:off x="911426" y="1124744"/>
            <a:ext cx="4083375" cy="48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8284150" y="2564904"/>
            <a:ext cx="3716506" cy="1188156"/>
          </a:xfrm>
          <a:prstGeom prst="roundRect">
            <a:avLst/>
          </a:prstGeom>
          <a:solidFill>
            <a:srgbClr val="C3EBAD"/>
          </a:solidFill>
          <a:ln w="38100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83632" y="1600716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3624449" y="281565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9" y="2689105"/>
            <a:ext cx="3090240" cy="8946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32" y="2687154"/>
            <a:ext cx="3171256" cy="89468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439816" y="2909770"/>
            <a:ext cx="379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Wie stelle ich einen Antrag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616280" y="2903665"/>
            <a:ext cx="32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/>
              <a:t>Häufig gestellte Fragen</a:t>
            </a:r>
          </a:p>
        </p:txBody>
      </p:sp>
      <p:sp>
        <p:nvSpPr>
          <p:cNvPr id="20" name="Pfeil nach unten 19"/>
          <p:cNvSpPr/>
          <p:nvPr/>
        </p:nvSpPr>
        <p:spPr>
          <a:xfrm rot="16200000">
            <a:off x="7728905" y="281565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625389" y="1880868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48735" y="194877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7" name="Ellipse 26"/>
          <p:cNvSpPr/>
          <p:nvPr/>
        </p:nvSpPr>
        <p:spPr>
          <a:xfrm>
            <a:off x="9912488" y="1880868"/>
            <a:ext cx="576000" cy="576000"/>
          </a:xfrm>
          <a:prstGeom prst="ellipse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609175" y="1880868"/>
            <a:ext cx="576000" cy="576407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709175" y="1970999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029655" y="194877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3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3320" y="2936392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RIBE kurz und knapp!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/>
          <a:srcRect l="38508" t="70182" r="43061" b="10183"/>
          <a:stretch/>
        </p:blipFill>
        <p:spPr bwMode="auto">
          <a:xfrm>
            <a:off x="4248529" y="4005064"/>
            <a:ext cx="3229559" cy="1891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Pfeil nach unten 23"/>
          <p:cNvSpPr/>
          <p:nvPr/>
        </p:nvSpPr>
        <p:spPr>
          <a:xfrm rot="16200000">
            <a:off x="3624449" y="5036456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412776"/>
            <a:ext cx="11221200" cy="4068000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de-DE" b="1" spc="75" dirty="0" smtClean="0">
                <a:solidFill>
                  <a:srgbClr val="5A5A5A"/>
                </a:solidFill>
                <a:latin typeface="BundesSans Office" panose="020B0002030500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Gibt </a:t>
            </a:r>
            <a:r>
              <a:rPr lang="de-DE" b="1" spc="75" dirty="0">
                <a:solidFill>
                  <a:srgbClr val="5A5A5A"/>
                </a:solidFill>
                <a:latin typeface="BundesSans Office" panose="020B0002030500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eine Liste mit </a:t>
            </a:r>
            <a:r>
              <a:rPr lang="de-DE" b="1" spc="75" dirty="0" smtClean="0">
                <a:solidFill>
                  <a:srgbClr val="5A5A5A"/>
                </a:solidFill>
                <a:latin typeface="BundesSans Office" panose="020B0002030500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Beraterinnen/Beratern</a:t>
            </a:r>
            <a:r>
              <a:rPr lang="de-DE" b="1" spc="75" dirty="0">
                <a:solidFill>
                  <a:srgbClr val="5A5A5A"/>
                </a:solidFill>
                <a:latin typeface="BundesSans Office" panose="020B0002030500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de-DE" spc="75" dirty="0">
              <a:solidFill>
                <a:srgbClr val="5A5A5A"/>
              </a:solidFill>
              <a:latin typeface="BundesSans Office" panose="020B000203050000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solche Liste </a:t>
            </a: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vorerst </a:t>
            </a:r>
            <a:r>
              <a:rPr lang="de-DE" b="1" u="sng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geführt, da </a:t>
            </a: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 seitens der BLE als ein Eingriff in das </a:t>
            </a: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Marktgeschehen zu werten </a:t>
            </a: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wären. Der Markt für Beratende soll sich entwickeln.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Einrichtungen können ihre Beraterin oder ihren Berater so wählen, dass sie nach ihren Bedürfnissen und auf ihre Verpflegungsstelle abgestimmt, optimal beraten werden. </a:t>
            </a:r>
            <a:endParaRPr lang="de-DE" dirty="0" smtClean="0">
              <a:latin typeface="BundesSans Office" panose="020B0002030500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Hinweise </a:t>
            </a: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beratenden Unternehmen sind ggf. über </a:t>
            </a:r>
            <a:r>
              <a:rPr lang="de-DE" u="sng" dirty="0">
                <a:solidFill>
                  <a:srgbClr val="2E74B5"/>
                </a:solidFill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www.oekolandbau.de</a:t>
            </a: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DE" dirty="0">
                <a:latin typeface="BundesSans Office" panose="020B0002030500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finden.  </a:t>
            </a:r>
            <a:endParaRPr lang="de-DE" dirty="0" smtClean="0">
              <a:latin typeface="BundesSans Office" panose="020B0002030500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de-DE" dirty="0">
              <a:latin typeface="BundesSans Office" panose="020B0002030500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BundesSans Office" panose="020B0002030500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DE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Häufig gestellte Fragen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7822" y="1340768"/>
            <a:ext cx="11221200" cy="4068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b="1" spc="75" dirty="0">
                <a:solidFill>
                  <a:srgbClr val="5A5A5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Bis wann muss ein Antrag eingereicht werden</a:t>
            </a:r>
            <a:r>
              <a:rPr lang="de-DE" b="1" spc="75" dirty="0" smtClean="0">
                <a:solidFill>
                  <a:srgbClr val="5A5A5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pc="75" dirty="0">
              <a:solidFill>
                <a:srgbClr val="5A5A5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Das Antragsformular muss bis spätestens </a:t>
            </a:r>
            <a:r>
              <a:rPr lang="de-DE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zwei Monate vor dem Start der Beratung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eingereicht werden.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de-DE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spc="75" dirty="0">
                <a:solidFill>
                  <a:srgbClr val="5A5A5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Wie ist der Antrag einzureichen?</a:t>
            </a:r>
            <a:endParaRPr lang="de-DE" spc="75" dirty="0">
              <a:solidFill>
                <a:srgbClr val="5A5A5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Antragsformular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ist in zweifacher 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Ausfertigung</a:t>
            </a:r>
            <a:r>
              <a:rPr lang="de-DE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postalisch</a:t>
            </a: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einzureichen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0" lvl="5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Bundesanstalt für Landwirtschaft und Ernährung (BLE)</a:t>
            </a:r>
          </a:p>
          <a:p>
            <a:pPr marL="2286000" lvl="5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Bundesprogramm Ökologischer Landbau (BÖL)</a:t>
            </a:r>
          </a:p>
          <a:p>
            <a:pPr marL="2286000" lvl="5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„Förderantrag RIBE AHV“</a:t>
            </a:r>
          </a:p>
          <a:p>
            <a:pPr marL="2286000" lvl="5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Deichmanns Aue 29</a:t>
            </a:r>
          </a:p>
          <a:p>
            <a:pPr marL="2286000" lvl="5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53179 Bonn</a:t>
            </a:r>
            <a:endParaRPr lang="de-DE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Häufig gestellte Fragen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3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2687154"/>
            <a:ext cx="2763724" cy="894685"/>
          </a:xfrm>
          <a:prstGeom prst="rect">
            <a:avLst/>
          </a:prstGeom>
        </p:spPr>
      </p:pic>
      <p:sp>
        <p:nvSpPr>
          <p:cNvPr id="6" name="Textplatzhalter 2"/>
          <p:cNvSpPr txBox="1">
            <a:spLocks/>
          </p:cNvSpPr>
          <p:nvPr/>
        </p:nvSpPr>
        <p:spPr>
          <a:xfrm>
            <a:off x="2783632" y="1600716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3624449" y="281565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9" y="2689105"/>
            <a:ext cx="3090240" cy="8946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32" y="2687154"/>
            <a:ext cx="3171256" cy="89468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439816" y="2909770"/>
            <a:ext cx="379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Wie stelle ich einen Antrag</a:t>
            </a:r>
          </a:p>
        </p:txBody>
      </p:sp>
      <p:sp>
        <p:nvSpPr>
          <p:cNvPr id="20" name="Pfeil nach unten 19"/>
          <p:cNvSpPr/>
          <p:nvPr/>
        </p:nvSpPr>
        <p:spPr>
          <a:xfrm rot="16200000">
            <a:off x="7860648" y="281565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625389" y="1880868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48735" y="194877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7" name="Ellipse 26"/>
          <p:cNvSpPr/>
          <p:nvPr/>
        </p:nvSpPr>
        <p:spPr>
          <a:xfrm>
            <a:off x="9912488" y="1880868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609175" y="1880868"/>
            <a:ext cx="576000" cy="576407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709175" y="1970999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029655" y="194877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3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3320" y="2936392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RIBE kurz und knapp!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/>
          <a:srcRect l="38508" t="70182" r="43061" b="10183"/>
          <a:stretch/>
        </p:blipFill>
        <p:spPr bwMode="auto">
          <a:xfrm>
            <a:off x="4248529" y="4005064"/>
            <a:ext cx="3229559" cy="1891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Pfeil nach unten 23"/>
          <p:cNvSpPr/>
          <p:nvPr/>
        </p:nvSpPr>
        <p:spPr>
          <a:xfrm rot="16200000">
            <a:off x="3624449" y="5036456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147709" y="4704040"/>
            <a:ext cx="3716506" cy="1188156"/>
          </a:xfrm>
          <a:prstGeom prst="roundRect">
            <a:avLst/>
          </a:prstGeom>
          <a:solidFill>
            <a:srgbClr val="C3EBAD"/>
          </a:solidFill>
          <a:ln w="38100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581757" y="5067285"/>
            <a:ext cx="32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/>
              <a:t>Zeit für Ihre Fragen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776531" y="2933544"/>
            <a:ext cx="263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Häufig gestellte Fragen</a:t>
            </a:r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5519936" y="4035206"/>
            <a:ext cx="617930" cy="617930"/>
          </a:xfrm>
          <a:prstGeom prst="ellipse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663952" y="410901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58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Offene Fragerunde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253240" y="1906762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Ihre Fragen zur RIBE-AHV</a:t>
            </a:r>
            <a:endParaRPr lang="de-D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789040"/>
            <a:ext cx="3259198" cy="217313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6952"/>
            <a:ext cx="2537672" cy="16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Ausblick: </a:t>
            </a:r>
            <a:r>
              <a:rPr lang="de-DE" sz="2400" b="1" dirty="0" err="1" smtClean="0">
                <a:solidFill>
                  <a:schemeClr val="bg1"/>
                </a:solidFill>
              </a:rPr>
              <a:t>Modellregionenwettbewerb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>
                <a:solidFill>
                  <a:schemeClr val="bg1"/>
                </a:solidFill>
              </a:rPr>
              <a:t>„Ernährungswende in der Region“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8171" y="1103494"/>
            <a:ext cx="1110792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Sie können mit Ihrer Region </a:t>
            </a:r>
            <a:r>
              <a:rPr lang="de-DE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mitmachen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– aufgepasst –  </a:t>
            </a:r>
            <a:r>
              <a:rPr lang="de-DE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Vernetzung ganz groß geschrieben: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Veröffentlichung der Bekanntmachung über 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die Durchführung des </a:t>
            </a:r>
            <a:r>
              <a:rPr lang="de-DE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Modellregionenwettbewerbs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„Ernährungswende in der 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Region </a:t>
            </a:r>
            <a:r>
              <a:rPr lang="de-DE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Ende Mai geplant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Zwei Ansätze prägen die Bekanntmachung: 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Ernährungs- und Öko-Strategie</a:t>
            </a:r>
            <a:endParaRPr lang="de-DE" b="1" kern="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Ziele</a:t>
            </a:r>
            <a:r>
              <a:rPr lang="de-DE" dirty="0" smtClean="0"/>
              <a:t>: Mit </a:t>
            </a:r>
            <a:r>
              <a:rPr lang="de-DE" dirty="0"/>
              <a:t>einem </a:t>
            </a:r>
            <a:r>
              <a:rPr lang="de-DE" dirty="0" err="1"/>
              <a:t>Modellregionenwettbewerb</a:t>
            </a:r>
            <a:r>
              <a:rPr lang="de-DE" dirty="0"/>
              <a:t> sollen 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modellhafte </a:t>
            </a:r>
            <a:r>
              <a:rPr lang="de-DE" b="1" dirty="0"/>
              <a:t>Vorhaben </a:t>
            </a:r>
            <a:r>
              <a:rPr lang="de-DE" dirty="0"/>
              <a:t>als Beiträge zur Ernährungswende hin zu einer </a:t>
            </a:r>
            <a:r>
              <a:rPr lang="de-DE" b="1" dirty="0"/>
              <a:t>gesunden und </a:t>
            </a:r>
            <a:r>
              <a:rPr lang="de-DE" b="1" dirty="0" smtClean="0"/>
              <a:t>nachhaltig </a:t>
            </a:r>
            <a:r>
              <a:rPr lang="de-DE" b="1" dirty="0"/>
              <a:t>orientierten Ernährung in einzelnen Regionen Deutschlands </a:t>
            </a:r>
            <a:r>
              <a:rPr lang="de-DE" dirty="0"/>
              <a:t>gefördert </a:t>
            </a:r>
            <a:r>
              <a:rPr lang="de-DE" dirty="0" smtClean="0"/>
              <a:t>werden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A) Erhöhung </a:t>
            </a:r>
            <a:r>
              <a:rPr lang="de-DE" b="1" dirty="0"/>
              <a:t>des Bio-Anteils in der </a:t>
            </a:r>
            <a:r>
              <a:rPr lang="de-DE" b="1" dirty="0" smtClean="0"/>
              <a:t>Gemeinschaftsverpflegung </a:t>
            </a:r>
            <a:r>
              <a:rPr lang="de-DE" dirty="0" smtClean="0"/>
              <a:t>auf </a:t>
            </a:r>
            <a:r>
              <a:rPr lang="de-DE" dirty="0"/>
              <a:t>mindestens 30 %, </a:t>
            </a:r>
            <a:r>
              <a:rPr lang="de-DE" dirty="0" smtClean="0"/>
              <a:t>B) Auf- </a:t>
            </a:r>
            <a:r>
              <a:rPr lang="de-DE" dirty="0"/>
              <a:t>und Ausbau regionaler </a:t>
            </a:r>
            <a:r>
              <a:rPr lang="de-DE" b="1" dirty="0" smtClean="0"/>
              <a:t>Wertschöpfungsketten, </a:t>
            </a:r>
            <a:r>
              <a:rPr lang="de-DE" dirty="0" smtClean="0"/>
              <a:t>C</a:t>
            </a:r>
            <a:r>
              <a:rPr lang="de-DE" b="1" dirty="0" smtClean="0"/>
              <a:t>)</a:t>
            </a:r>
            <a:r>
              <a:rPr lang="de-DE" dirty="0" smtClean="0"/>
              <a:t> </a:t>
            </a:r>
            <a:r>
              <a:rPr lang="de-DE" dirty="0"/>
              <a:t>Umsetzung der DGE-Qualitätsstandards für die </a:t>
            </a:r>
            <a:r>
              <a:rPr lang="de-DE" dirty="0" smtClean="0"/>
              <a:t>GV, D) </a:t>
            </a:r>
            <a:r>
              <a:rPr lang="de-DE" dirty="0"/>
              <a:t>Reduzierung der </a:t>
            </a:r>
            <a:r>
              <a:rPr lang="de-DE" b="1" dirty="0"/>
              <a:t>Lebensmittelverschwendung</a:t>
            </a:r>
            <a:r>
              <a:rPr lang="de-DE" dirty="0"/>
              <a:t>, </a:t>
            </a:r>
            <a:r>
              <a:rPr lang="de-DE" dirty="0" smtClean="0"/>
              <a:t>E) Partizipative </a:t>
            </a:r>
            <a:r>
              <a:rPr lang="de-DE" dirty="0"/>
              <a:t>Prozesse </a:t>
            </a:r>
            <a:r>
              <a:rPr lang="de-DE" dirty="0" smtClean="0"/>
              <a:t>und</a:t>
            </a:r>
            <a:r>
              <a:rPr lang="de-DE" b="1" dirty="0" smtClean="0"/>
              <a:t> </a:t>
            </a:r>
            <a:r>
              <a:rPr lang="de-DE" b="1" dirty="0"/>
              <a:t>Vernetzung von </a:t>
            </a:r>
            <a:r>
              <a:rPr lang="de-DE" b="1" dirty="0" smtClean="0"/>
              <a:t>Akteurinnen und Akteuren </a:t>
            </a:r>
            <a:r>
              <a:rPr lang="de-DE" dirty="0" smtClean="0"/>
              <a:t>im Vordergrund</a:t>
            </a:r>
          </a:p>
          <a:p>
            <a:pPr lvl="0"/>
            <a:r>
              <a:rPr lang="de-DE" sz="1700" i="1" dirty="0" smtClean="0"/>
              <a:t>Vereine wie Ernährungsräte, Trägervereine der „Essbaren Städte“, </a:t>
            </a:r>
            <a:r>
              <a:rPr lang="de-DE" sz="1700" i="1" dirty="0" err="1" smtClean="0"/>
              <a:t>RegionalWert</a:t>
            </a:r>
            <a:r>
              <a:rPr lang="de-DE" sz="1700" i="1" dirty="0" smtClean="0"/>
              <a:t> AGs, … ; wissenschaftliche Einrichtungen wie Fachhochschulen und Universitäten; pädagogische Einrichtungen; Partner aus der Wirtschaft wie Kantinenbetreibende in Kitas, Schulen, Betrieben, Krankenhäusern, Senioreneinrichtungen, Pflegeheimen sowie Betreibende gastronomischer Unternehmen, Lebensmittelverarbeitung insbesondere das Lebensmittelhandwerk, Bündelung, Landwirtschaft und Handel; regionale Verbände des Tourismus, des regionalen Marketings, des Gesundheitswesens, der Weiter- und Fortbildung … </a:t>
            </a:r>
            <a:endParaRPr lang="de-DE" sz="1700" i="1" kern="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660344"/>
          </a:xfrm>
        </p:spPr>
        <p:txBody>
          <a:bodyPr>
            <a:no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Ausblick: </a:t>
            </a:r>
            <a:r>
              <a:rPr lang="de-DE" sz="2400" b="1" dirty="0" err="1" smtClean="0">
                <a:solidFill>
                  <a:schemeClr val="bg1"/>
                </a:solidFill>
              </a:rPr>
              <a:t>Modellregionenwettbewerb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>
                <a:solidFill>
                  <a:schemeClr val="bg1"/>
                </a:solidFill>
              </a:rPr>
              <a:t>„Ernährungswende in der Region“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18171" y="1103494"/>
            <a:ext cx="998634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 smtClean="0"/>
              <a:t>Gefördert </a:t>
            </a:r>
            <a:r>
              <a:rPr lang="de-DE" dirty="0"/>
              <a:t>werden 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Einzelprojekte</a:t>
            </a:r>
            <a:r>
              <a:rPr lang="de-DE" dirty="0" smtClean="0"/>
              <a:t> </a:t>
            </a:r>
            <a:r>
              <a:rPr lang="de-DE" dirty="0"/>
              <a:t>von Gebietskörperschaften und ihren Einrichtungen </a:t>
            </a:r>
            <a:r>
              <a:rPr lang="de-DE" dirty="0" smtClean="0"/>
              <a:t>und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Verbundprojekte</a:t>
            </a:r>
            <a:r>
              <a:rPr lang="de-DE" dirty="0" smtClean="0"/>
              <a:t> </a:t>
            </a:r>
            <a:r>
              <a:rPr lang="de-DE" dirty="0"/>
              <a:t>von Gebietskörperschaften mit weiteren Akteurinnen und Akteuren. </a:t>
            </a:r>
            <a:r>
              <a:rPr lang="de-DE" dirty="0" smtClean="0"/>
              <a:t>Von </a:t>
            </a:r>
            <a:r>
              <a:rPr lang="de-DE" dirty="0"/>
              <a:t>besonderem Interesse sind Verbundprojekte, z. B. zwischen Kommunen und Unternehmen, gemeinwohlorientierten Akteurinnen und Akteuren und/oder wissenschaftlichen Einrichtungen</a:t>
            </a:r>
            <a:r>
              <a:rPr lang="de-DE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Der </a:t>
            </a:r>
            <a:r>
              <a:rPr lang="de-DE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Bewilligungszeitraum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beträgt mindestens ein Jahr bis maximal drei Jahre. Die Erbringung eines Eigenanteils wird grundsätzlich nicht vorausgesetzt.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Zuwendungen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werden nur gewährt, wenn die auf der Grundlage der Skizze/des Antrags ermittelten zuwendungsfähigen Ausgaben mindestens 100.000 Euro und höchstens 800.000 Euro pro 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(Verbund-) Projekt 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liegen. </a:t>
            </a:r>
            <a:endParaRPr lang="de-DE" kern="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Das </a:t>
            </a:r>
            <a:r>
              <a:rPr lang="de-DE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Auswahlverfahren: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zweistufig, Frist für Einreichen von Projektskizzen 3 Monate, </a:t>
            </a:r>
            <a:r>
              <a:rPr lang="de-DE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Skizzen werden wettbewerblich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begutachtet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und bewertet. </a:t>
            </a:r>
            <a:endParaRPr lang="de-DE" kern="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 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einem zweiten Schritt werden diejenigen ausgewählt, die zur Einreichung eines </a:t>
            </a:r>
            <a:r>
              <a:rPr lang="de-DE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Förderantrags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aufgefordert werden. </a:t>
            </a:r>
            <a:endParaRPr lang="de-DE" kern="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Kombination 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aus 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MRW 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und RIBE Antrag 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möglich</a:t>
            </a:r>
            <a:r>
              <a:rPr lang="de-DE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DE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Doppelförderung ausschließen</a:t>
            </a:r>
          </a:p>
        </p:txBody>
      </p:sp>
    </p:spTree>
    <p:extLst>
      <p:ext uri="{BB962C8B-B14F-4D97-AF65-F5344CB8AC3E}">
        <p14:creationId xmlns:p14="http://schemas.microsoft.com/office/powerpoint/2010/main" val="30340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18257" y="4252103"/>
            <a:ext cx="3490688" cy="153888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Bundesanstalt für Landwirtschaft und Ernährung</a:t>
            </a:r>
            <a:b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</a:b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Deichmanns Aue 29</a:t>
            </a:r>
            <a:b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</a:b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53179 Bonn</a:t>
            </a:r>
            <a:endParaRPr lang="de-DE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>
              <a:lnSpc>
                <a:spcPct val="100000"/>
              </a:lnSpc>
            </a:pP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www.ble.de</a:t>
            </a:r>
            <a:endParaRPr lang="mr-IN" sz="20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5800" y="584984"/>
            <a:ext cx="11221200" cy="1188000"/>
          </a:xfrm>
        </p:spPr>
        <p:txBody>
          <a:bodyPr/>
          <a:lstStyle/>
          <a:p>
            <a:r>
              <a:rPr lang="de-DE" sz="4000" dirty="0" smtClean="0">
                <a:solidFill>
                  <a:schemeClr val="bg1"/>
                </a:solidFill>
              </a:rPr>
              <a:t>Vielen Dank !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523395" y="3900833"/>
            <a:ext cx="11221200" cy="319511"/>
          </a:xfrm>
        </p:spPr>
        <p:txBody>
          <a:bodyPr>
            <a:spAutoFit/>
          </a:bodyPr>
          <a:lstStyle/>
          <a:p>
            <a:r>
              <a:rPr lang="de-DE" dirty="0" smtClean="0"/>
              <a:t>Kontakt:</a:t>
            </a:r>
            <a:endParaRPr lang="de-DE" dirty="0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8351402" y="4797152"/>
            <a:ext cx="417646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charset="2"/>
              <a:buChar char="-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Simone Schütz </a:t>
            </a:r>
          </a:p>
          <a:p>
            <a:pPr>
              <a:lnSpc>
                <a:spcPct val="100000"/>
              </a:lnSpc>
            </a:pP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Simone.Schuetz@ble.de</a:t>
            </a:r>
          </a:p>
          <a:p>
            <a:pPr>
              <a:lnSpc>
                <a:spcPct val="100000"/>
              </a:lnSpc>
            </a:pPr>
            <a:r>
              <a:rPr lang="mr-IN" sz="2000" dirty="0" smtClean="0">
                <a:latin typeface="BundesSans Office" charset="0"/>
                <a:ea typeface="BundesSans Office" charset="0"/>
                <a:cs typeface="BundesSans Office" charset="0"/>
              </a:rPr>
              <a:t>Tel. +49 </a:t>
            </a:r>
            <a:r>
              <a:rPr lang="de-DE" sz="2000" dirty="0" smtClean="0">
                <a:latin typeface="BundesSans Office" charset="0"/>
                <a:ea typeface="BundesSans Office" charset="0"/>
                <a:cs typeface="BundesSans Office" charset="0"/>
              </a:rPr>
              <a:t>228 6845-3136</a:t>
            </a:r>
            <a:endParaRPr lang="mr-IN" sz="2000" dirty="0">
              <a:latin typeface="BundesSans Office" charset="0"/>
              <a:ea typeface="BundesSans Office" charset="0"/>
              <a:cs typeface="BundesSans Office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390595" y="1339770"/>
            <a:ext cx="3233736" cy="15131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600" dirty="0" smtClean="0"/>
              <a:t>Mehr Informationen zur Förderung finden Sie hier:</a:t>
            </a:r>
            <a:endParaRPr lang="de-DE" sz="2600" dirty="0"/>
          </a:p>
        </p:txBody>
      </p:sp>
      <p:sp>
        <p:nvSpPr>
          <p:cNvPr id="14" name="Rechteck 13"/>
          <p:cNvSpPr/>
          <p:nvPr/>
        </p:nvSpPr>
        <p:spPr>
          <a:xfrm>
            <a:off x="687757" y="2710661"/>
            <a:ext cx="4639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www.bundesprogramm.de</a:t>
            </a:r>
            <a:endParaRPr lang="de-DE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platzhalter 3"/>
          <p:cNvSpPr txBox="1">
            <a:spLocks/>
          </p:cNvSpPr>
          <p:nvPr/>
        </p:nvSpPr>
        <p:spPr>
          <a:xfrm>
            <a:off x="4799856" y="4797152"/>
            <a:ext cx="417646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40"/>
              </a:lnSpc>
              <a:spcBef>
                <a:spcPts val="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charset="2"/>
              <a:buChar char="-"/>
              <a:defRPr sz="1200" kern="1200" baseline="0">
                <a:solidFill>
                  <a:schemeClr val="tx1"/>
                </a:solidFill>
                <a:latin typeface="BundesSans Office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BundesSans Office" charset="0"/>
                <a:ea typeface="BundesSans Office" charset="0"/>
                <a:cs typeface="BundesSans Office" charset="0"/>
              </a:rPr>
              <a:t>Isabell </a:t>
            </a:r>
            <a:r>
              <a:rPr lang="en-US" sz="2000" dirty="0" err="1" smtClean="0">
                <a:latin typeface="BundesSans Office" charset="0"/>
                <a:ea typeface="BundesSans Office" charset="0"/>
                <a:cs typeface="BundesSans Office" charset="0"/>
              </a:rPr>
              <a:t>Reuß</a:t>
            </a:r>
            <a:endParaRPr lang="en-US" sz="2000" dirty="0">
              <a:latin typeface="BundesSans Office" charset="0"/>
              <a:ea typeface="BundesSans Office" charset="0"/>
              <a:cs typeface="BundesSans Office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BundesSans Office" charset="0"/>
                <a:ea typeface="BundesSans Office" charset="0"/>
                <a:cs typeface="BundesSans Office" charset="0"/>
              </a:rPr>
              <a:t>Isabell.Reuss@ble.de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BundesSans Office" charset="0"/>
                <a:ea typeface="BundesSans Office" charset="0"/>
                <a:cs typeface="BundesSans Office" charset="0"/>
              </a:rPr>
              <a:t>Tel. +49 228 6845-2782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l="25497" t="16160" r="26200" b="8308"/>
          <a:stretch/>
        </p:blipFill>
        <p:spPr bwMode="auto">
          <a:xfrm>
            <a:off x="6312472" y="1185000"/>
            <a:ext cx="4032000" cy="346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0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3"/>
          <p:cNvSpPr txBox="1">
            <a:spLocks/>
          </p:cNvSpPr>
          <p:nvPr/>
        </p:nvSpPr>
        <p:spPr>
          <a:xfrm>
            <a:off x="486000" y="464400"/>
            <a:ext cx="11221200" cy="11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dirty="0" smtClean="0"/>
              <a:t>BÖL Informationsmanagement</a:t>
            </a:r>
            <a:r>
              <a:rPr lang="de-DE" dirty="0" smtClean="0">
                <a:solidFill>
                  <a:srgbClr val="74B917"/>
                </a:solidFill>
              </a:rPr>
              <a:t/>
            </a:r>
            <a:br>
              <a:rPr lang="de-DE" dirty="0" smtClean="0">
                <a:solidFill>
                  <a:srgbClr val="74B917"/>
                </a:solidFill>
              </a:rPr>
            </a:br>
            <a:endParaRPr lang="de-DE" dirty="0">
              <a:solidFill>
                <a:srgbClr val="23614E"/>
              </a:solidFill>
            </a:endParaRPr>
          </a:p>
        </p:txBody>
      </p:sp>
      <p:sp>
        <p:nvSpPr>
          <p:cNvPr id="35" name="Titel 3"/>
          <p:cNvSpPr>
            <a:spLocks noGrp="1"/>
          </p:cNvSpPr>
          <p:nvPr>
            <p:ph type="title"/>
          </p:nvPr>
        </p:nvSpPr>
        <p:spPr>
          <a:xfrm>
            <a:off x="486000" y="464400"/>
            <a:ext cx="11221200" cy="118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b="0" dirty="0" smtClean="0">
                <a:solidFill>
                  <a:schemeClr val="bg1"/>
                </a:solidFill>
              </a:rPr>
              <a:t>BÖL Informationsmanagement</a:t>
            </a:r>
            <a:r>
              <a:rPr lang="de-DE" b="0" dirty="0">
                <a:solidFill>
                  <a:srgbClr val="74B917"/>
                </a:solidFill>
              </a:rPr>
              <a:t/>
            </a:r>
            <a:br>
              <a:rPr lang="de-DE" b="0" dirty="0">
                <a:solidFill>
                  <a:srgbClr val="74B917"/>
                </a:solidFill>
              </a:rPr>
            </a:br>
            <a:endParaRPr lang="de-DE" b="0" dirty="0">
              <a:solidFill>
                <a:srgbClr val="23614E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071664" y="1525240"/>
            <a:ext cx="6096000" cy="4064000"/>
          </a:xfrm>
          <a:prstGeom prst="rect">
            <a:avLst/>
          </a:prstGeom>
          <a:ln>
            <a:noFill/>
          </a:ln>
        </p:spPr>
      </p:sp>
      <p:sp>
        <p:nvSpPr>
          <p:cNvPr id="75" name="Titel 2"/>
          <p:cNvSpPr txBox="1">
            <a:spLocks/>
          </p:cNvSpPr>
          <p:nvPr/>
        </p:nvSpPr>
        <p:spPr bwMode="auto">
          <a:xfrm>
            <a:off x="225163" y="1205535"/>
            <a:ext cx="4599284" cy="16453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ndesSans Office" panose="020B0002030500000203" pitchFamily="34" charset="0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dirty="0" smtClean="0">
                <a:solidFill>
                  <a:schemeClr val="tx1"/>
                </a:solidFill>
                <a:effectLst/>
                <a:latin typeface="+mj-lt"/>
              </a:rPr>
              <a:t>Die </a:t>
            </a:r>
            <a:r>
              <a:rPr lang="de-DE" altLang="de-DE" sz="2400" dirty="0" err="1" smtClean="0">
                <a:solidFill>
                  <a:schemeClr val="tx1"/>
                </a:solidFill>
                <a:effectLst/>
                <a:latin typeface="+mj-lt"/>
              </a:rPr>
              <a:t>ko</a:t>
            </a:r>
            <a:r>
              <a:rPr kumimoji="0" lang="de-DE" altLang="de-DE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härente</a:t>
            </a:r>
            <a:r>
              <a:rPr kumimoji="0" lang="de-DE" altLang="de-D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Förderlandschaft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altLang="de-D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gibt noch mehr Unterstützung!</a:t>
            </a:r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5159896" y="1205535"/>
            <a:ext cx="7311209" cy="5519908"/>
            <a:chOff x="3177279" y="862813"/>
            <a:chExt cx="7455225" cy="5628639"/>
          </a:xfrm>
        </p:grpSpPr>
        <p:grpSp>
          <p:nvGrpSpPr>
            <p:cNvPr id="9" name="Gruppieren 8"/>
            <p:cNvGrpSpPr/>
            <p:nvPr/>
          </p:nvGrpSpPr>
          <p:grpSpPr>
            <a:xfrm>
              <a:off x="3177279" y="862813"/>
              <a:ext cx="7455225" cy="5628639"/>
              <a:chOff x="3215680" y="862813"/>
              <a:chExt cx="7455225" cy="5628639"/>
            </a:xfrm>
          </p:grpSpPr>
          <p:graphicFrame>
            <p:nvGraphicFramePr>
              <p:cNvPr id="37" name="Diagramm 36"/>
              <p:cNvGraphicFramePr/>
              <p:nvPr>
                <p:extLst/>
              </p:nvPr>
            </p:nvGraphicFramePr>
            <p:xfrm>
              <a:off x="4295800" y="1389191"/>
              <a:ext cx="6375105" cy="40708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38" name="Grafik 37" descr="icon_aufklae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306711" y="4382934"/>
                <a:ext cx="559507" cy="554205"/>
              </a:xfrm>
              <a:prstGeom prst="rect">
                <a:avLst/>
              </a:prstGeom>
            </p:spPr>
          </p:pic>
          <p:pic>
            <p:nvPicPr>
              <p:cNvPr id="39" name="Grafik 38" descr="icon_aufklae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08392" y="5887062"/>
                <a:ext cx="559507" cy="554205"/>
              </a:xfrm>
              <a:prstGeom prst="rect">
                <a:avLst/>
              </a:prstGeom>
            </p:spPr>
          </p:pic>
          <p:grpSp>
            <p:nvGrpSpPr>
              <p:cNvPr id="40" name="Gruppieren 39"/>
              <p:cNvGrpSpPr/>
              <p:nvPr/>
            </p:nvGrpSpPr>
            <p:grpSpPr>
              <a:xfrm>
                <a:off x="3215680" y="4211790"/>
                <a:ext cx="816848" cy="1124711"/>
                <a:chOff x="1373300" y="3577865"/>
                <a:chExt cx="877235" cy="1219411"/>
              </a:xfrm>
            </p:grpSpPr>
            <p:pic>
              <p:nvPicPr>
                <p:cNvPr id="41" name="Grafik 40" descr="icon_aufklaerung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649665" y="4196407"/>
                  <a:ext cx="600870" cy="600869"/>
                </a:xfrm>
                <a:prstGeom prst="rect">
                  <a:avLst/>
                </a:prstGeom>
              </p:spPr>
            </p:pic>
            <p:pic>
              <p:nvPicPr>
                <p:cNvPr id="42" name="Grafik 41" descr="icon_verbraucher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373300" y="3577865"/>
                  <a:ext cx="601200" cy="601200"/>
                </a:xfrm>
                <a:prstGeom prst="rect">
                  <a:avLst/>
                </a:prstGeom>
              </p:spPr>
            </p:pic>
          </p:grpSp>
          <p:pic>
            <p:nvPicPr>
              <p:cNvPr id="43" name="Grafik 42" descr="icon_hof_betrieb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79871" y="5918319"/>
                <a:ext cx="559815" cy="554511"/>
              </a:xfrm>
              <a:prstGeom prst="rect">
                <a:avLst/>
              </a:prstGeom>
            </p:spPr>
          </p:pic>
          <p:pic>
            <p:nvPicPr>
              <p:cNvPr id="44" name="Grafik 43" descr="icon_landwirt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963014" y="5936941"/>
                <a:ext cx="559815" cy="554511"/>
              </a:xfrm>
              <a:prstGeom prst="rect">
                <a:avLst/>
              </a:prstGeom>
            </p:spPr>
          </p:pic>
          <p:grpSp>
            <p:nvGrpSpPr>
              <p:cNvPr id="45" name="Gruppieren 44"/>
              <p:cNvGrpSpPr/>
              <p:nvPr/>
            </p:nvGrpSpPr>
            <p:grpSpPr>
              <a:xfrm>
                <a:off x="7940240" y="1868017"/>
                <a:ext cx="843505" cy="1097961"/>
                <a:chOff x="6491734" y="1620952"/>
                <a:chExt cx="905863" cy="1190409"/>
              </a:xfrm>
            </p:grpSpPr>
            <p:pic>
              <p:nvPicPr>
                <p:cNvPr id="46" name="Grafik 45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1734" y="1620952"/>
                  <a:ext cx="601200" cy="601200"/>
                </a:xfrm>
                <a:prstGeom prst="rect">
                  <a:avLst/>
                </a:prstGeom>
              </p:spPr>
            </p:pic>
            <p:pic>
              <p:nvPicPr>
                <p:cNvPr id="47" name="Grafik 46" descr="icon_stabilitae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6796397" y="2210161"/>
                  <a:ext cx="601200" cy="601200"/>
                </a:xfrm>
                <a:prstGeom prst="rect">
                  <a:avLst/>
                </a:prstGeom>
              </p:spPr>
            </p:pic>
          </p:grpSp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294" y="934665"/>
                <a:ext cx="559815" cy="554511"/>
              </a:xfrm>
              <a:prstGeom prst="rect">
                <a:avLst/>
              </a:prstGeom>
            </p:spPr>
          </p:pic>
          <p:pic>
            <p:nvPicPr>
              <p:cNvPr id="49" name="Grafik 48" descr="icon_aufklae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27779" y="934970"/>
                <a:ext cx="559507" cy="554205"/>
              </a:xfrm>
              <a:prstGeom prst="rect">
                <a:avLst/>
              </a:prstGeom>
            </p:spPr>
          </p:pic>
          <p:pic>
            <p:nvPicPr>
              <p:cNvPr id="50" name="Grafik 49" descr="icon_verbrauche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731239" y="862813"/>
                <a:ext cx="559815" cy="554511"/>
              </a:xfrm>
              <a:prstGeom prst="rect">
                <a:avLst/>
              </a:prstGeom>
            </p:spPr>
          </p:pic>
          <p:pic>
            <p:nvPicPr>
              <p:cNvPr id="51" name="Grafik 50" descr="icon_verbrauche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530341" y="1986079"/>
                <a:ext cx="559815" cy="554511"/>
              </a:xfrm>
              <a:prstGeom prst="rect">
                <a:avLst/>
              </a:prstGeom>
            </p:spPr>
          </p:pic>
          <p:pic>
            <p:nvPicPr>
              <p:cNvPr id="52" name="Grafik 51" descr="icon_aufklaerung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267375" y="2515652"/>
                <a:ext cx="559507" cy="554205"/>
              </a:xfrm>
              <a:prstGeom prst="rect">
                <a:avLst/>
              </a:prstGeom>
            </p:spPr>
          </p:pic>
          <p:pic>
            <p:nvPicPr>
              <p:cNvPr id="74" name="Grafik 7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341" y="4918953"/>
                <a:ext cx="563340" cy="563340"/>
              </a:xfrm>
              <a:prstGeom prst="rect">
                <a:avLst/>
              </a:prstGeom>
            </p:spPr>
          </p:pic>
          <p:pic>
            <p:nvPicPr>
              <p:cNvPr id="76" name="Picture 2">
                <a:extLst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/>
              <a:srcRect l="55695" t="22779" r="22501" b="67143"/>
              <a:stretch/>
            </p:blipFill>
            <p:spPr bwMode="auto">
              <a:xfrm>
                <a:off x="7444417" y="975508"/>
                <a:ext cx="1279376" cy="288772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7" name="Picture 2">
                <a:extLst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/>
              <a:srcRect l="55695" t="22779" r="22501" b="67143"/>
              <a:stretch/>
            </p:blipFill>
            <p:spPr bwMode="auto">
              <a:xfrm>
                <a:off x="8871917" y="2353511"/>
                <a:ext cx="1279376" cy="288772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8" name="Picture 2">
                <a:extLst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/>
              <a:srcRect l="55695" t="22779" r="22501" b="67143"/>
              <a:stretch/>
            </p:blipFill>
            <p:spPr bwMode="auto">
              <a:xfrm>
                <a:off x="8905372" y="4049689"/>
                <a:ext cx="1279376" cy="288772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0" name="Gruppieren 9"/>
            <p:cNvGrpSpPr/>
            <p:nvPr/>
          </p:nvGrpSpPr>
          <p:grpSpPr>
            <a:xfrm>
              <a:off x="3935761" y="1527301"/>
              <a:ext cx="4326601" cy="4245420"/>
              <a:chOff x="3992733" y="1527301"/>
              <a:chExt cx="4326601" cy="4245420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3992733" y="1527301"/>
                <a:ext cx="4223311" cy="4245420"/>
                <a:chOff x="3992733" y="1527301"/>
                <a:chExt cx="4223311" cy="4245420"/>
              </a:xfrm>
            </p:grpSpPr>
            <p:sp>
              <p:nvSpPr>
                <p:cNvPr id="36" name="Ellipse 35"/>
                <p:cNvSpPr/>
                <p:nvPr/>
              </p:nvSpPr>
              <p:spPr>
                <a:xfrm>
                  <a:off x="4250216" y="1854141"/>
                  <a:ext cx="3645984" cy="3645984"/>
                </a:xfrm>
                <a:prstGeom prst="ellipse">
                  <a:avLst/>
                </a:prstGeom>
                <a:noFill/>
                <a:ln w="38100">
                  <a:solidFill>
                    <a:srgbClr val="74B91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000" dirty="0" smtClean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5" name="Gruppieren 54"/>
                <p:cNvGrpSpPr/>
                <p:nvPr/>
              </p:nvGrpSpPr>
              <p:grpSpPr>
                <a:xfrm>
                  <a:off x="5633741" y="1527301"/>
                  <a:ext cx="1063129" cy="708555"/>
                  <a:chOff x="4109740" y="1527300"/>
                  <a:chExt cx="1063129" cy="708555"/>
                </a:xfrm>
              </p:grpSpPr>
              <p:sp>
                <p:nvSpPr>
                  <p:cNvPr id="56" name="Freihandform 55"/>
                  <p:cNvSpPr/>
                  <p:nvPr/>
                </p:nvSpPr>
                <p:spPr>
                  <a:xfrm>
                    <a:off x="4109740" y="1527300"/>
                    <a:ext cx="971847" cy="631700"/>
                  </a:xfrm>
                  <a:custGeom>
                    <a:avLst/>
                    <a:gdLst>
                      <a:gd name="connsiteX0" fmla="*/ 0 w 971847"/>
                      <a:gd name="connsiteY0" fmla="*/ 105285 h 631700"/>
                      <a:gd name="connsiteX1" fmla="*/ 105285 w 971847"/>
                      <a:gd name="connsiteY1" fmla="*/ 0 h 631700"/>
                      <a:gd name="connsiteX2" fmla="*/ 866562 w 971847"/>
                      <a:gd name="connsiteY2" fmla="*/ 0 h 631700"/>
                      <a:gd name="connsiteX3" fmla="*/ 971847 w 971847"/>
                      <a:gd name="connsiteY3" fmla="*/ 105285 h 631700"/>
                      <a:gd name="connsiteX4" fmla="*/ 971847 w 971847"/>
                      <a:gd name="connsiteY4" fmla="*/ 526415 h 631700"/>
                      <a:gd name="connsiteX5" fmla="*/ 866562 w 971847"/>
                      <a:gd name="connsiteY5" fmla="*/ 631700 h 631700"/>
                      <a:gd name="connsiteX6" fmla="*/ 105285 w 971847"/>
                      <a:gd name="connsiteY6" fmla="*/ 631700 h 631700"/>
                      <a:gd name="connsiteX7" fmla="*/ 0 w 971847"/>
                      <a:gd name="connsiteY7" fmla="*/ 526415 h 631700"/>
                      <a:gd name="connsiteX8" fmla="*/ 0 w 971847"/>
                      <a:gd name="connsiteY8" fmla="*/ 105285 h 63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1847" h="631700">
                        <a:moveTo>
                          <a:pt x="0" y="105285"/>
                        </a:moveTo>
                        <a:cubicBezTo>
                          <a:pt x="0" y="47138"/>
                          <a:pt x="47138" y="0"/>
                          <a:pt x="105285" y="0"/>
                        </a:cubicBezTo>
                        <a:lnTo>
                          <a:pt x="866562" y="0"/>
                        </a:lnTo>
                        <a:cubicBezTo>
                          <a:pt x="924709" y="0"/>
                          <a:pt x="971847" y="47138"/>
                          <a:pt x="971847" y="105285"/>
                        </a:cubicBezTo>
                        <a:lnTo>
                          <a:pt x="971847" y="526415"/>
                        </a:lnTo>
                        <a:cubicBezTo>
                          <a:pt x="971847" y="584562"/>
                          <a:pt x="924709" y="631700"/>
                          <a:pt x="866562" y="631700"/>
                        </a:cubicBezTo>
                        <a:lnTo>
                          <a:pt x="105285" y="631700"/>
                        </a:lnTo>
                        <a:cubicBezTo>
                          <a:pt x="47138" y="631700"/>
                          <a:pt x="0" y="584562"/>
                          <a:pt x="0" y="526415"/>
                        </a:cubicBezTo>
                        <a:lnTo>
                          <a:pt x="0" y="105285"/>
                        </a:lnTo>
                        <a:close/>
                      </a:path>
                    </a:pathLst>
                  </a:custGeom>
                  <a:solidFill>
                    <a:srgbClr val="C0003B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1797" tIns="91797" rIns="91797" bIns="91797" numCol="1" spcCol="1270" anchor="ctr" anchorCtr="0">
                    <a:noAutofit/>
                  </a:bodyPr>
                  <a:lstStyle/>
                  <a:p>
                    <a:pPr marL="0" marR="0" lvl="0" indent="0" algn="ctr" defTabSz="7112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RiGE</a:t>
                    </a:r>
                  </a:p>
                </p:txBody>
              </p:sp>
              <p:pic>
                <p:nvPicPr>
                  <p:cNvPr id="57" name="Grafik 56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40821" y="1874015"/>
                    <a:ext cx="432048" cy="36184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8" name="Gruppieren 57"/>
                <p:cNvGrpSpPr/>
                <p:nvPr/>
              </p:nvGrpSpPr>
              <p:grpSpPr>
                <a:xfrm>
                  <a:off x="7041594" y="2476468"/>
                  <a:ext cx="1095269" cy="754332"/>
                  <a:chOff x="5449816" y="2207241"/>
                  <a:chExt cx="1095269" cy="754332"/>
                </a:xfrm>
              </p:grpSpPr>
              <p:sp>
                <p:nvSpPr>
                  <p:cNvPr id="59" name="Freihandform 58"/>
                  <p:cNvSpPr/>
                  <p:nvPr/>
                </p:nvSpPr>
                <p:spPr>
                  <a:xfrm>
                    <a:off x="5449816" y="2207241"/>
                    <a:ext cx="1000111" cy="631700"/>
                  </a:xfrm>
                  <a:custGeom>
                    <a:avLst/>
                    <a:gdLst>
                      <a:gd name="connsiteX0" fmla="*/ 0 w 971847"/>
                      <a:gd name="connsiteY0" fmla="*/ 105285 h 631700"/>
                      <a:gd name="connsiteX1" fmla="*/ 105285 w 971847"/>
                      <a:gd name="connsiteY1" fmla="*/ 0 h 631700"/>
                      <a:gd name="connsiteX2" fmla="*/ 866562 w 971847"/>
                      <a:gd name="connsiteY2" fmla="*/ 0 h 631700"/>
                      <a:gd name="connsiteX3" fmla="*/ 971847 w 971847"/>
                      <a:gd name="connsiteY3" fmla="*/ 105285 h 631700"/>
                      <a:gd name="connsiteX4" fmla="*/ 971847 w 971847"/>
                      <a:gd name="connsiteY4" fmla="*/ 526415 h 631700"/>
                      <a:gd name="connsiteX5" fmla="*/ 866562 w 971847"/>
                      <a:gd name="connsiteY5" fmla="*/ 631700 h 631700"/>
                      <a:gd name="connsiteX6" fmla="*/ 105285 w 971847"/>
                      <a:gd name="connsiteY6" fmla="*/ 631700 h 631700"/>
                      <a:gd name="connsiteX7" fmla="*/ 0 w 971847"/>
                      <a:gd name="connsiteY7" fmla="*/ 526415 h 631700"/>
                      <a:gd name="connsiteX8" fmla="*/ 0 w 971847"/>
                      <a:gd name="connsiteY8" fmla="*/ 105285 h 63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1847" h="631700">
                        <a:moveTo>
                          <a:pt x="0" y="105285"/>
                        </a:moveTo>
                        <a:cubicBezTo>
                          <a:pt x="0" y="47138"/>
                          <a:pt x="47138" y="0"/>
                          <a:pt x="105285" y="0"/>
                        </a:cubicBezTo>
                        <a:lnTo>
                          <a:pt x="866562" y="0"/>
                        </a:lnTo>
                        <a:cubicBezTo>
                          <a:pt x="924709" y="0"/>
                          <a:pt x="971847" y="47138"/>
                          <a:pt x="971847" y="105285"/>
                        </a:cubicBezTo>
                        <a:lnTo>
                          <a:pt x="971847" y="526415"/>
                        </a:lnTo>
                        <a:cubicBezTo>
                          <a:pt x="971847" y="584562"/>
                          <a:pt x="924709" y="631700"/>
                          <a:pt x="866562" y="631700"/>
                        </a:cubicBezTo>
                        <a:lnTo>
                          <a:pt x="105285" y="631700"/>
                        </a:lnTo>
                        <a:cubicBezTo>
                          <a:pt x="47138" y="631700"/>
                          <a:pt x="0" y="584562"/>
                          <a:pt x="0" y="526415"/>
                        </a:cubicBezTo>
                        <a:lnTo>
                          <a:pt x="0" y="105285"/>
                        </a:lnTo>
                        <a:close/>
                      </a:path>
                    </a:pathLst>
                  </a:custGeom>
                  <a:solidFill>
                    <a:srgbClr val="0077B6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1797" tIns="91797" rIns="91797" bIns="91797" numCol="1" spcCol="1270" anchor="ctr" anchorCtr="0">
                    <a:noAutofit/>
                  </a:bodyPr>
                  <a:lstStyle/>
                  <a:p>
                    <a:pPr marL="0" marR="0" lvl="0" indent="0" algn="ctr" defTabSz="7112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RiWERT</a:t>
                    </a:r>
                  </a:p>
                </p:txBody>
              </p:sp>
              <p:pic>
                <p:nvPicPr>
                  <p:cNvPr id="60" name="Grafik 59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13037" y="2599733"/>
                    <a:ext cx="432048" cy="36184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uppieren 60"/>
                <p:cNvGrpSpPr/>
                <p:nvPr/>
              </p:nvGrpSpPr>
              <p:grpSpPr>
                <a:xfrm>
                  <a:off x="5762584" y="5067584"/>
                  <a:ext cx="1080355" cy="705137"/>
                  <a:chOff x="5867909" y="3731975"/>
                  <a:chExt cx="1080355" cy="705137"/>
                </a:xfrm>
              </p:grpSpPr>
              <p:sp>
                <p:nvSpPr>
                  <p:cNvPr id="62" name="Freihandform 61"/>
                  <p:cNvSpPr/>
                  <p:nvPr/>
                </p:nvSpPr>
                <p:spPr>
                  <a:xfrm>
                    <a:off x="5867909" y="3731975"/>
                    <a:ext cx="971847" cy="631700"/>
                  </a:xfrm>
                  <a:custGeom>
                    <a:avLst/>
                    <a:gdLst>
                      <a:gd name="connsiteX0" fmla="*/ 0 w 971847"/>
                      <a:gd name="connsiteY0" fmla="*/ 105285 h 631700"/>
                      <a:gd name="connsiteX1" fmla="*/ 105285 w 971847"/>
                      <a:gd name="connsiteY1" fmla="*/ 0 h 631700"/>
                      <a:gd name="connsiteX2" fmla="*/ 866562 w 971847"/>
                      <a:gd name="connsiteY2" fmla="*/ 0 h 631700"/>
                      <a:gd name="connsiteX3" fmla="*/ 971847 w 971847"/>
                      <a:gd name="connsiteY3" fmla="*/ 105285 h 631700"/>
                      <a:gd name="connsiteX4" fmla="*/ 971847 w 971847"/>
                      <a:gd name="connsiteY4" fmla="*/ 526415 h 631700"/>
                      <a:gd name="connsiteX5" fmla="*/ 866562 w 971847"/>
                      <a:gd name="connsiteY5" fmla="*/ 631700 h 631700"/>
                      <a:gd name="connsiteX6" fmla="*/ 105285 w 971847"/>
                      <a:gd name="connsiteY6" fmla="*/ 631700 h 631700"/>
                      <a:gd name="connsiteX7" fmla="*/ 0 w 971847"/>
                      <a:gd name="connsiteY7" fmla="*/ 526415 h 631700"/>
                      <a:gd name="connsiteX8" fmla="*/ 0 w 971847"/>
                      <a:gd name="connsiteY8" fmla="*/ 105285 h 63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1847" h="631700">
                        <a:moveTo>
                          <a:pt x="0" y="105285"/>
                        </a:moveTo>
                        <a:cubicBezTo>
                          <a:pt x="0" y="47138"/>
                          <a:pt x="47138" y="0"/>
                          <a:pt x="105285" y="0"/>
                        </a:cubicBezTo>
                        <a:lnTo>
                          <a:pt x="866562" y="0"/>
                        </a:lnTo>
                        <a:cubicBezTo>
                          <a:pt x="924709" y="0"/>
                          <a:pt x="971847" y="47138"/>
                          <a:pt x="971847" y="105285"/>
                        </a:cubicBezTo>
                        <a:lnTo>
                          <a:pt x="971847" y="526415"/>
                        </a:lnTo>
                        <a:cubicBezTo>
                          <a:pt x="971847" y="584562"/>
                          <a:pt x="924709" y="631700"/>
                          <a:pt x="866562" y="631700"/>
                        </a:cubicBezTo>
                        <a:lnTo>
                          <a:pt x="105285" y="631700"/>
                        </a:lnTo>
                        <a:cubicBezTo>
                          <a:pt x="47138" y="631700"/>
                          <a:pt x="0" y="584562"/>
                          <a:pt x="0" y="526415"/>
                        </a:cubicBezTo>
                        <a:lnTo>
                          <a:pt x="0" y="105285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1797" tIns="91797" rIns="91797" bIns="91797" numCol="1" spcCol="1270" anchor="ctr" anchorCtr="0">
                    <a:noAutofit/>
                  </a:bodyPr>
                  <a:lstStyle/>
                  <a:p>
                    <a:pPr marL="0" marR="0" lvl="0" indent="0" algn="ctr" defTabSz="7112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RUM</a:t>
                    </a:r>
                  </a:p>
                </p:txBody>
              </p:sp>
              <p:pic>
                <p:nvPicPr>
                  <p:cNvPr id="63" name="Grafik 62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16216" y="4075272"/>
                    <a:ext cx="432048" cy="36184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uppieren 63"/>
                <p:cNvGrpSpPr/>
                <p:nvPr/>
              </p:nvGrpSpPr>
              <p:grpSpPr>
                <a:xfrm>
                  <a:off x="3992733" y="4040390"/>
                  <a:ext cx="1095155" cy="684754"/>
                  <a:chOff x="4892200" y="4955478"/>
                  <a:chExt cx="1095155" cy="684754"/>
                </a:xfrm>
              </p:grpSpPr>
              <p:sp>
                <p:nvSpPr>
                  <p:cNvPr id="65" name="Freihandform 64"/>
                  <p:cNvSpPr/>
                  <p:nvPr/>
                </p:nvSpPr>
                <p:spPr>
                  <a:xfrm>
                    <a:off x="4892200" y="4955478"/>
                    <a:ext cx="807124" cy="631700"/>
                  </a:xfrm>
                  <a:custGeom>
                    <a:avLst/>
                    <a:gdLst>
                      <a:gd name="connsiteX0" fmla="*/ 0 w 971847"/>
                      <a:gd name="connsiteY0" fmla="*/ 105285 h 631700"/>
                      <a:gd name="connsiteX1" fmla="*/ 105285 w 971847"/>
                      <a:gd name="connsiteY1" fmla="*/ 0 h 631700"/>
                      <a:gd name="connsiteX2" fmla="*/ 866562 w 971847"/>
                      <a:gd name="connsiteY2" fmla="*/ 0 h 631700"/>
                      <a:gd name="connsiteX3" fmla="*/ 971847 w 971847"/>
                      <a:gd name="connsiteY3" fmla="*/ 105285 h 631700"/>
                      <a:gd name="connsiteX4" fmla="*/ 971847 w 971847"/>
                      <a:gd name="connsiteY4" fmla="*/ 526415 h 631700"/>
                      <a:gd name="connsiteX5" fmla="*/ 866562 w 971847"/>
                      <a:gd name="connsiteY5" fmla="*/ 631700 h 631700"/>
                      <a:gd name="connsiteX6" fmla="*/ 105285 w 971847"/>
                      <a:gd name="connsiteY6" fmla="*/ 631700 h 631700"/>
                      <a:gd name="connsiteX7" fmla="*/ 0 w 971847"/>
                      <a:gd name="connsiteY7" fmla="*/ 526415 h 631700"/>
                      <a:gd name="connsiteX8" fmla="*/ 0 w 971847"/>
                      <a:gd name="connsiteY8" fmla="*/ 105285 h 63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1847" h="631700">
                        <a:moveTo>
                          <a:pt x="0" y="105285"/>
                        </a:moveTo>
                        <a:cubicBezTo>
                          <a:pt x="0" y="47138"/>
                          <a:pt x="47138" y="0"/>
                          <a:pt x="105285" y="0"/>
                        </a:cubicBezTo>
                        <a:lnTo>
                          <a:pt x="866562" y="0"/>
                        </a:lnTo>
                        <a:cubicBezTo>
                          <a:pt x="924709" y="0"/>
                          <a:pt x="971847" y="47138"/>
                          <a:pt x="971847" y="105285"/>
                        </a:cubicBezTo>
                        <a:lnTo>
                          <a:pt x="971847" y="526415"/>
                        </a:lnTo>
                        <a:cubicBezTo>
                          <a:pt x="971847" y="584562"/>
                          <a:pt x="924709" y="631700"/>
                          <a:pt x="866562" y="631700"/>
                        </a:cubicBezTo>
                        <a:lnTo>
                          <a:pt x="105285" y="631700"/>
                        </a:lnTo>
                        <a:cubicBezTo>
                          <a:pt x="47138" y="631700"/>
                          <a:pt x="0" y="584562"/>
                          <a:pt x="0" y="526415"/>
                        </a:cubicBezTo>
                        <a:lnTo>
                          <a:pt x="0" y="105285"/>
                        </a:lnTo>
                        <a:close/>
                      </a:path>
                    </a:pathLst>
                  </a:custGeom>
                  <a:solidFill>
                    <a:srgbClr val="F8DF39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1797" tIns="91797" rIns="91797" bIns="91797" numCol="1" spcCol="1270" anchor="ctr" anchorCtr="0">
                    <a:noAutofit/>
                  </a:bodyPr>
                  <a:lstStyle/>
                  <a:p>
                    <a:pPr marL="0" marR="0" lvl="0" indent="0" algn="ctr" defTabSz="7112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MERI </a:t>
                    </a:r>
                  </a:p>
                </p:txBody>
              </p:sp>
              <p:pic>
                <p:nvPicPr>
                  <p:cNvPr id="66" name="Grafik 65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55307" y="5278392"/>
                    <a:ext cx="432048" cy="36184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Gruppieren 66"/>
                <p:cNvGrpSpPr/>
                <p:nvPr/>
              </p:nvGrpSpPr>
              <p:grpSpPr>
                <a:xfrm>
                  <a:off x="4079794" y="2493493"/>
                  <a:ext cx="1152110" cy="791491"/>
                  <a:chOff x="2555794" y="2493493"/>
                  <a:chExt cx="1152110" cy="791491"/>
                </a:xfrm>
                <a:solidFill>
                  <a:srgbClr val="FF9900"/>
                </a:solidFill>
              </p:grpSpPr>
              <p:sp>
                <p:nvSpPr>
                  <p:cNvPr id="68" name="Freihandform 67"/>
                  <p:cNvSpPr/>
                  <p:nvPr/>
                </p:nvSpPr>
                <p:spPr>
                  <a:xfrm>
                    <a:off x="2555794" y="2493493"/>
                    <a:ext cx="884785" cy="631700"/>
                  </a:xfrm>
                  <a:custGeom>
                    <a:avLst/>
                    <a:gdLst>
                      <a:gd name="connsiteX0" fmla="*/ 0 w 971847"/>
                      <a:gd name="connsiteY0" fmla="*/ 105285 h 631700"/>
                      <a:gd name="connsiteX1" fmla="*/ 105285 w 971847"/>
                      <a:gd name="connsiteY1" fmla="*/ 0 h 631700"/>
                      <a:gd name="connsiteX2" fmla="*/ 866562 w 971847"/>
                      <a:gd name="connsiteY2" fmla="*/ 0 h 631700"/>
                      <a:gd name="connsiteX3" fmla="*/ 971847 w 971847"/>
                      <a:gd name="connsiteY3" fmla="*/ 105285 h 631700"/>
                      <a:gd name="connsiteX4" fmla="*/ 971847 w 971847"/>
                      <a:gd name="connsiteY4" fmla="*/ 526415 h 631700"/>
                      <a:gd name="connsiteX5" fmla="*/ 866562 w 971847"/>
                      <a:gd name="connsiteY5" fmla="*/ 631700 h 631700"/>
                      <a:gd name="connsiteX6" fmla="*/ 105285 w 971847"/>
                      <a:gd name="connsiteY6" fmla="*/ 631700 h 631700"/>
                      <a:gd name="connsiteX7" fmla="*/ 0 w 971847"/>
                      <a:gd name="connsiteY7" fmla="*/ 526415 h 631700"/>
                      <a:gd name="connsiteX8" fmla="*/ 0 w 971847"/>
                      <a:gd name="connsiteY8" fmla="*/ 105285 h 63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71847" h="631700">
                        <a:moveTo>
                          <a:pt x="0" y="105285"/>
                        </a:moveTo>
                        <a:cubicBezTo>
                          <a:pt x="0" y="47138"/>
                          <a:pt x="47138" y="0"/>
                          <a:pt x="105285" y="0"/>
                        </a:cubicBezTo>
                        <a:lnTo>
                          <a:pt x="866562" y="0"/>
                        </a:lnTo>
                        <a:cubicBezTo>
                          <a:pt x="924709" y="0"/>
                          <a:pt x="971847" y="47138"/>
                          <a:pt x="971847" y="105285"/>
                        </a:cubicBezTo>
                        <a:lnTo>
                          <a:pt x="971847" y="526415"/>
                        </a:lnTo>
                        <a:cubicBezTo>
                          <a:pt x="971847" y="584562"/>
                          <a:pt x="924709" y="631700"/>
                          <a:pt x="866562" y="631700"/>
                        </a:cubicBezTo>
                        <a:lnTo>
                          <a:pt x="105285" y="631700"/>
                        </a:lnTo>
                        <a:cubicBezTo>
                          <a:pt x="47138" y="631700"/>
                          <a:pt x="0" y="584562"/>
                          <a:pt x="0" y="526415"/>
                        </a:cubicBezTo>
                        <a:lnTo>
                          <a:pt x="0" y="105285"/>
                        </a:lnTo>
                        <a:close/>
                      </a:path>
                    </a:pathLst>
                  </a:custGeom>
                  <a:solidFill>
                    <a:srgbClr val="F7BB3C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1797" tIns="91797" rIns="91797" bIns="91797" numCol="1" spcCol="1270" anchor="ctr" anchorCtr="0">
                    <a:noAutofit/>
                  </a:bodyPr>
                  <a:lstStyle/>
                  <a:p>
                    <a:pPr marL="0" marR="0" lvl="0" indent="0" algn="ctr" defTabSz="7112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RIA</a:t>
                    </a:r>
                    <a:endParaRPr kumimoji="0" lang="de-DE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69" name="Grafik 68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75856" y="2923144"/>
                    <a:ext cx="432048" cy="36184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70" name="Gruppieren 69"/>
                <p:cNvGrpSpPr/>
                <p:nvPr/>
              </p:nvGrpSpPr>
              <p:grpSpPr>
                <a:xfrm>
                  <a:off x="7244197" y="3985167"/>
                  <a:ext cx="971847" cy="631700"/>
                  <a:chOff x="4320245" y="2206735"/>
                  <a:chExt cx="971847" cy="631700"/>
                </a:xfrm>
                <a:solidFill>
                  <a:srgbClr val="7030A0"/>
                </a:solidFill>
              </p:grpSpPr>
              <p:sp>
                <p:nvSpPr>
                  <p:cNvPr id="71" name="Abgerundetes Rechteck 70"/>
                  <p:cNvSpPr/>
                  <p:nvPr/>
                </p:nvSpPr>
                <p:spPr>
                  <a:xfrm>
                    <a:off x="4320245" y="2206735"/>
                    <a:ext cx="971847" cy="631700"/>
                  </a:xfrm>
                  <a:prstGeom prst="roundRect">
                    <a:avLst/>
                  </a:prstGeom>
                  <a:grpFill/>
                  <a:ln>
                    <a:solidFill>
                      <a:srgbClr val="74B917"/>
                    </a:solidFill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2" name="Abgerundetes Rechteck 4"/>
                  <p:cNvSpPr txBox="1"/>
                  <p:nvPr/>
                </p:nvSpPr>
                <p:spPr>
                  <a:xfrm>
                    <a:off x="4398366" y="2261958"/>
                    <a:ext cx="846878" cy="545640"/>
                  </a:xfrm>
                  <a:prstGeom prst="rect">
                    <a:avLst/>
                  </a:prstGeom>
                  <a:solidFill>
                    <a:srgbClr val="5F306E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0960" tIns="60960" rIns="60960" bIns="60960" numCol="1" spcCol="1270" anchor="ctr" anchorCtr="0">
                    <a:noAutofit/>
                  </a:bodyPr>
                  <a:lstStyle/>
                  <a:p>
                    <a:pPr marL="0" marR="0" lvl="0" indent="0" algn="ctr" defTabSz="7112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RiBE</a:t>
                    </a:r>
                  </a:p>
                </p:txBody>
              </p:sp>
            </p:grpSp>
          </p:grpSp>
          <p:pic>
            <p:nvPicPr>
              <p:cNvPr id="73" name="Grafik 7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7286" y="4386528"/>
                <a:ext cx="432048" cy="361840"/>
              </a:xfrm>
              <a:prstGeom prst="rect">
                <a:avLst/>
              </a:prstGeom>
            </p:spPr>
          </p:pic>
        </p:grpSp>
      </p:grp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Geschäftsstelle BÖL  |  RIBE AHV  | 10.05.2023  |    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230" y="2119188"/>
            <a:ext cx="4456137" cy="35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BÖL-Themenfelder entlang der Wertschöpfungskette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62" y="1844824"/>
            <a:ext cx="102774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604891" y="3284984"/>
            <a:ext cx="11221200" cy="40680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DE" sz="2400" b="1" dirty="0"/>
              <a:t>Bundesminister Cem Özdemir:</a:t>
            </a:r>
            <a:r>
              <a:rPr lang="de-DE" sz="2400" dirty="0"/>
              <a:t> "Tag für Tag essen etwa sechs Millionen Menschen in Deutschland außer Haus – zum Beispiel in Kitas, Schulen, in Mensen, Restaurants oder Betriebskantinen. Bio-Lebensmittel in der Außer-Haus-Verpflegung tragen dazu bei, dass die Menüs klimafreundlicher werden und mit jedem Bissen ein Stück Biodiversität geschützt und Ressourcen wie Grundwasser und Böden geschont werden. Wer mehr Bio-Produkte in seinen Küchen einsetzen möchte, den unterstützen wir jetzt. Mit einer neuen Förderung greifen wir den Außer-Haus-Unternehmen unter die Arme, die ihr Speisenangebot mit mehr Bio-Lebensmitteln nachhaltiger gestalten möchten."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Geschäftsstelle BÖL  |  RIBE AHV  | 10.05.2023  |  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566405"/>
            <a:ext cx="6880773" cy="12865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809" y="1244154"/>
            <a:ext cx="2969751" cy="17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4" y="3794605"/>
            <a:ext cx="2763724" cy="912215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 rot="16200000">
            <a:off x="3710491" y="3963583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2325" y="4072870"/>
            <a:ext cx="247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RIBE kurz und knapp!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05" y="3794605"/>
            <a:ext cx="3090240" cy="8946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809" y="3812135"/>
            <a:ext cx="2763724" cy="89468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505496" y="4057696"/>
            <a:ext cx="297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Wie stelle ich einen Antrag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802753" y="4084319"/>
            <a:ext cx="263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Häufig gestellte Fragen</a:t>
            </a:r>
          </a:p>
        </p:txBody>
      </p:sp>
      <p:sp>
        <p:nvSpPr>
          <p:cNvPr id="20" name="Pfeil nach unten 19"/>
          <p:cNvSpPr/>
          <p:nvPr/>
        </p:nvSpPr>
        <p:spPr>
          <a:xfrm rot="16200000">
            <a:off x="8013597" y="3963583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562314" y="3028794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85660" y="3096696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7" name="Ellipse 26"/>
          <p:cNvSpPr/>
          <p:nvPr/>
        </p:nvSpPr>
        <p:spPr>
          <a:xfrm>
            <a:off x="9849413" y="3028794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702952" y="3029201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817423" y="3108566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966580" y="3096696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3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70887" y="1460654"/>
            <a:ext cx="11204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>
                <a:solidFill>
                  <a:srgbClr val="597C39"/>
                </a:solidFill>
              </a:rPr>
              <a:t>Richtlinie zur Förderung der Beratung von Unternehmen der Außer-Haus-Verpflegung zum vermehrten Einsatz von Produkten des ökologischen Landbaus (RIBE AHV)</a:t>
            </a:r>
          </a:p>
        </p:txBody>
      </p:sp>
      <p:sp>
        <p:nvSpPr>
          <p:cNvPr id="23" name="Ellipse 22"/>
          <p:cNvSpPr/>
          <p:nvPr/>
        </p:nvSpPr>
        <p:spPr>
          <a:xfrm>
            <a:off x="5702952" y="4827580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817422" y="4944588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4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82" y="5589240"/>
            <a:ext cx="3090240" cy="894685"/>
          </a:xfrm>
          <a:prstGeom prst="rect">
            <a:avLst/>
          </a:prstGeom>
        </p:spPr>
      </p:pic>
      <p:sp>
        <p:nvSpPr>
          <p:cNvPr id="31" name="Pfeil nach unten 30"/>
          <p:cNvSpPr/>
          <p:nvPr/>
        </p:nvSpPr>
        <p:spPr>
          <a:xfrm rot="16200000">
            <a:off x="3695272" y="5697704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925287" y="5805264"/>
            <a:ext cx="297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Zeit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11776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201181" y="2492896"/>
            <a:ext cx="3590563" cy="1224136"/>
          </a:xfrm>
          <a:prstGeom prst="roundRect">
            <a:avLst/>
          </a:prstGeom>
          <a:solidFill>
            <a:srgbClr val="C3EBAD"/>
          </a:solidFill>
          <a:ln w="38100">
            <a:solidFill>
              <a:srgbClr val="597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 rot="16200000">
            <a:off x="3972216" y="281565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80" y="2646679"/>
            <a:ext cx="3090240" cy="8946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884" y="2664209"/>
            <a:ext cx="2763724" cy="89468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568571" y="2909770"/>
            <a:ext cx="297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Wie stelle ich einen Antrag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865828" y="2936393"/>
            <a:ext cx="263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Häufig gestellte Fragen</a:t>
            </a:r>
          </a:p>
        </p:txBody>
      </p:sp>
      <p:sp>
        <p:nvSpPr>
          <p:cNvPr id="20" name="Pfeil nach unten 19"/>
          <p:cNvSpPr/>
          <p:nvPr/>
        </p:nvSpPr>
        <p:spPr>
          <a:xfrm rot="16200000">
            <a:off x="8076672" y="281565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625389" y="1880868"/>
            <a:ext cx="576000" cy="576000"/>
          </a:xfrm>
          <a:prstGeom prst="ellipse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48735" y="194877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7" name="Ellipse 26"/>
          <p:cNvSpPr/>
          <p:nvPr/>
        </p:nvSpPr>
        <p:spPr>
          <a:xfrm>
            <a:off x="9912488" y="1880868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766027" y="1881275"/>
            <a:ext cx="576000" cy="576000"/>
          </a:xfrm>
          <a:prstGeom prst="ellipse">
            <a:avLst/>
          </a:prstGeom>
          <a:solidFill>
            <a:srgbClr val="C3EB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880498" y="196064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029655" y="1948770"/>
            <a:ext cx="67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3</a:t>
            </a:r>
            <a:r>
              <a:rPr lang="de-DE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00770" y="2876666"/>
            <a:ext cx="345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/>
              <a:t>RIBE kurz und knapp!</a:t>
            </a:r>
          </a:p>
        </p:txBody>
      </p:sp>
      <p:sp>
        <p:nvSpPr>
          <p:cNvPr id="30" name="Pfeil nach unten 29"/>
          <p:cNvSpPr/>
          <p:nvPr/>
        </p:nvSpPr>
        <p:spPr>
          <a:xfrm rot="16200000">
            <a:off x="3943398" y="4496807"/>
            <a:ext cx="346863" cy="588336"/>
          </a:xfrm>
          <a:prstGeom prst="downArrow">
            <a:avLst/>
          </a:prstGeom>
          <a:solidFill>
            <a:srgbClr val="597C3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4"/>
          <a:srcRect l="38508" t="70182" r="43061" b="10183"/>
          <a:stretch/>
        </p:blipFill>
        <p:spPr bwMode="auto">
          <a:xfrm>
            <a:off x="4548347" y="3617116"/>
            <a:ext cx="3121616" cy="182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66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196752"/>
            <a:ext cx="11132613" cy="46805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de-DE" sz="1200" b="1" u="sng" dirty="0">
              <a:solidFill>
                <a:srgbClr val="597C39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600" b="1" dirty="0" smtClean="0">
                <a:solidFill>
                  <a:srgbClr val="597C39"/>
                </a:solidFill>
              </a:rPr>
              <a:t>Richtlinie </a:t>
            </a:r>
            <a:r>
              <a:rPr lang="de-DE" sz="2600" b="1" dirty="0">
                <a:solidFill>
                  <a:srgbClr val="597C39"/>
                </a:solidFill>
              </a:rPr>
              <a:t>zur Förderung der Beratung von Unternehmen der Außer-Haus-Verpflegung zum vermehrten Einsatz von Produkten des ökologischen Landbaus </a:t>
            </a:r>
            <a:r>
              <a:rPr lang="de-DE" sz="2600" b="1" dirty="0" smtClean="0">
                <a:solidFill>
                  <a:srgbClr val="597C39"/>
                </a:solidFill>
              </a:rPr>
              <a:t> = RIBE </a:t>
            </a:r>
            <a:r>
              <a:rPr lang="de-DE" sz="2600" b="1" dirty="0">
                <a:solidFill>
                  <a:srgbClr val="597C39"/>
                </a:solidFill>
              </a:rPr>
              <a:t>AHV</a:t>
            </a:r>
            <a:endParaRPr lang="de-DE" sz="2600" b="1" u="sng" dirty="0" smtClean="0">
              <a:solidFill>
                <a:srgbClr val="597C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Förderziel </a:t>
            </a:r>
          </a:p>
          <a:p>
            <a:pPr>
              <a:lnSpc>
                <a:spcPct val="100000"/>
              </a:lnSpc>
            </a:pPr>
            <a:r>
              <a:rPr lang="de-DE" sz="2200" dirty="0" smtClean="0"/>
              <a:t>Beratungen </a:t>
            </a:r>
            <a:r>
              <a:rPr lang="de-DE" sz="2200" dirty="0"/>
              <a:t>einschließlich damit verbundener Mitarbeiterschulungen von </a:t>
            </a:r>
            <a:r>
              <a:rPr lang="de-DE" sz="2200" dirty="0" smtClean="0"/>
              <a:t>AHV-Unternehmen im Sinne von</a:t>
            </a:r>
            <a:endParaRPr lang="de-DE" sz="2200" u="sng" dirty="0">
              <a:solidFill>
                <a:srgbClr val="597C39"/>
              </a:solidFill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sz="2200" b="1" dirty="0" smtClean="0"/>
              <a:t>nachhaltigeres</a:t>
            </a:r>
            <a:r>
              <a:rPr lang="de-DE" sz="2200" dirty="0" smtClean="0"/>
              <a:t> </a:t>
            </a:r>
            <a:r>
              <a:rPr lang="de-DE" sz="2200" dirty="0"/>
              <a:t>und </a:t>
            </a:r>
            <a:r>
              <a:rPr lang="de-DE" sz="2200" b="1" dirty="0"/>
              <a:t>gesünderes Speisenangebot </a:t>
            </a:r>
            <a:r>
              <a:rPr lang="de-DE" sz="2200" dirty="0"/>
              <a:t>in der Außer-Haus-Verpflegung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Einführung von Bio-Lebensmitteln ins Speisenangebot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Ausweitung des Bio-Anteils am Gesamtwareneinsatz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sz="2200" dirty="0"/>
              <a:t>Bio-Anteil von mindestens </a:t>
            </a:r>
            <a:r>
              <a:rPr lang="de-DE" sz="2200" b="1" dirty="0"/>
              <a:t>30 Prozent </a:t>
            </a:r>
            <a:r>
              <a:rPr lang="de-DE" sz="2200" dirty="0"/>
              <a:t>des monetären </a:t>
            </a:r>
            <a:r>
              <a:rPr lang="de-DE" sz="2200" dirty="0" smtClean="0"/>
              <a:t>Wareneinsatzes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sz="2200" dirty="0"/>
              <a:t>wobei der regionale Bezug </a:t>
            </a:r>
            <a:r>
              <a:rPr lang="de-DE" sz="2200" dirty="0" smtClean="0"/>
              <a:t>nach </a:t>
            </a:r>
            <a:r>
              <a:rPr lang="de-DE" sz="2200" dirty="0"/>
              <a:t>Möglichkeit zu berücksichtigen </a:t>
            </a:r>
            <a:r>
              <a:rPr lang="de-DE" sz="2200" dirty="0" smtClean="0"/>
              <a:t>ist</a:t>
            </a:r>
            <a:endParaRPr lang="de-DE" sz="2200" dirty="0"/>
          </a:p>
          <a:p>
            <a:pPr>
              <a:lnSpc>
                <a:spcPct val="150000"/>
              </a:lnSpc>
            </a:pPr>
            <a:endParaRPr lang="de-DE" u="sng" dirty="0"/>
          </a:p>
          <a:p>
            <a:pPr>
              <a:lnSpc>
                <a:spcPct val="150000"/>
              </a:lnSpc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876368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RIBE kurz und knapp!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67507" y="296744"/>
            <a:ext cx="10437005" cy="828000"/>
          </a:xfrm>
          <a:prstGeom prst="rect">
            <a:avLst/>
          </a:prstGeom>
          <a:solidFill>
            <a:srgbClr val="597C3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86000" y="1196752"/>
            <a:ext cx="11132613" cy="46805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de-DE" sz="2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Antragsteller</a:t>
            </a:r>
          </a:p>
          <a:p>
            <a:pPr marL="285750" indent="-28575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endParaRPr lang="de-DE" sz="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Antragsberechtigt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sind Unternehmen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Außer-Haus-Verpflegung, auch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öffentliche Träger gemeinschaftlicher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Verpflegungseinrichtungen</a:t>
            </a:r>
          </a:p>
          <a:p>
            <a:pPr marL="792900" lvl="4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bio-zertifiziert sind</a:t>
            </a:r>
          </a:p>
          <a:p>
            <a:pPr marL="792900" lvl="4" indent="-342900">
              <a:lnSpc>
                <a:spcPct val="10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die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eine Bio-Zertifizierung anstreben 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Beratung muss sich auf eine Betriebsstätte in Deutschland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beziehen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200"/>
              </a:spcAft>
            </a:pPr>
            <a:endParaRPr lang="de-DE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 smtClean="0"/>
              <a:t>Ein </a:t>
            </a:r>
            <a:r>
              <a:rPr lang="de-DE" b="1" dirty="0"/>
              <a:t>„Unternehmen der AHV“ </a:t>
            </a:r>
            <a:r>
              <a:rPr lang="de-DE" dirty="0"/>
              <a:t>ist jeder „Anbieter von Gemeinschaftsverpflegung“ im Sinne des</a:t>
            </a:r>
          </a:p>
          <a:p>
            <a:r>
              <a:rPr lang="de-DE" dirty="0"/>
              <a:t>Artikels 2 Absatz 2 Buchstabe d der Verordnung (EU) Nr. 1169/2011. Anbieter von</a:t>
            </a:r>
          </a:p>
          <a:p>
            <a:r>
              <a:rPr lang="de-DE" dirty="0"/>
              <a:t>Gemeinschaftsverpflegung“ sind dementsprechend: Einrichtungen jeder Art (darunter auch</a:t>
            </a:r>
          </a:p>
          <a:p>
            <a:r>
              <a:rPr lang="de-DE" dirty="0"/>
              <a:t>Fahrzeuge oder fest installierte oder mobile Stände) wie </a:t>
            </a:r>
            <a:r>
              <a:rPr lang="de-DE" b="1" dirty="0"/>
              <a:t>Restaurants, Kantinen, Schulen,</a:t>
            </a:r>
          </a:p>
          <a:p>
            <a:r>
              <a:rPr lang="de-DE" b="1" dirty="0"/>
              <a:t>Krankenhäuser oder Catering-Unternehmen</a:t>
            </a:r>
            <a:r>
              <a:rPr lang="de-DE" dirty="0"/>
              <a:t>, in denen im Rahmen einer gewerblichen Tätigkeit</a:t>
            </a:r>
          </a:p>
          <a:p>
            <a:r>
              <a:rPr lang="de-DE" dirty="0"/>
              <a:t>Lebensmittel für den unmittelbaren Verzehr durch den Endverbraucher zubereitet werden.</a:t>
            </a:r>
            <a:endParaRPr lang="de-D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1800" dirty="0" smtClean="0">
              <a:solidFill>
                <a:srgbClr val="597C39"/>
              </a:solidFill>
            </a:endParaRPr>
          </a:p>
          <a:p>
            <a:pPr>
              <a:lnSpc>
                <a:spcPct val="150000"/>
              </a:lnSpc>
            </a:pPr>
            <a:endParaRPr lang="de-DE" u="sng" dirty="0"/>
          </a:p>
          <a:p>
            <a:pPr>
              <a:lnSpc>
                <a:spcPct val="150000"/>
              </a:lnSpc>
            </a:pPr>
            <a:endParaRPr lang="de-DE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152" y="492367"/>
            <a:ext cx="11221200" cy="588749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RIBE kurz und knapp!</a:t>
            </a:r>
            <a:endParaRPr lang="de-DE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48536" y="1657180"/>
            <a:ext cx="8172000" cy="408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BundesSans Office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A84AA8-8623-417D-8E8E-D9F85DBD0D9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503712" y="6505199"/>
            <a:ext cx="8071544" cy="107723"/>
          </a:xfrm>
        </p:spPr>
        <p:txBody>
          <a:bodyPr/>
          <a:lstStyle/>
          <a:p>
            <a:r>
              <a:rPr lang="de-DE" smtClean="0"/>
              <a:t>Geschäftsstelle BÖL  |  RIBE AHV  | 10.05.2023  |      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9840416" y="4415921"/>
            <a:ext cx="616157" cy="37307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0776520" y="4821340"/>
            <a:ext cx="554927" cy="37307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eg_PowerPoint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1">
      <a:srgbClr val="5F306E"/>
    </a:custClr>
    <a:custClr name="2">
      <a:srgbClr val="770F2C"/>
    </a:custClr>
    <a:custClr name="3">
      <a:srgbClr val="C0003B"/>
    </a:custClr>
    <a:custClr name="4">
      <a:srgbClr val="CD5037"/>
    </a:custClr>
    <a:custClr name="5">
      <a:srgbClr val="F7BB3C"/>
    </a:custClr>
    <a:custClr name="6">
      <a:srgbClr val="F8DF39"/>
    </a:custClr>
    <a:custClr name="7">
      <a:srgbClr val="C1CA30"/>
    </a:custClr>
    <a:custClr name="8">
      <a:srgbClr val="597C39"/>
    </a:custClr>
    <a:custClr name="9">
      <a:srgbClr val="005C45"/>
    </a:custClr>
    <a:custClr name="10">
      <a:srgbClr val="008549"/>
    </a:custClr>
    <a:custClr name="11">
      <a:srgbClr val="00818B"/>
    </a:custClr>
    <a:custClr name="12">
      <a:srgbClr val="80CDEB"/>
    </a:custClr>
    <a:custClr name="13">
      <a:srgbClr val="0077B6"/>
    </a:custClr>
    <a:custClr name="14">
      <a:srgbClr val="007093"/>
    </a:custClr>
    <a:custClr name="15">
      <a:srgbClr val="004A75"/>
    </a:custClr>
    <a:custClr name="16">
      <a:srgbClr val="566063"/>
    </a:custClr>
    <a:custClr name="17">
      <a:srgbClr val="BDC5C8"/>
    </a:custClr>
  </a:custClrLst>
  <a:extLst>
    <a:ext uri="{05A4C25C-085E-4340-85A3-A5531E510DB2}">
      <thm15:themeFamily xmlns:thm15="http://schemas.microsoft.com/office/thememl/2012/main" name="Präsentation1" id="{72D712E7-9381-4A08-BECC-7B1DBCF70502}" vid="{B0B057AF-B793-4DEF-A4A6-8176A322D0D9}"/>
    </a:ext>
  </a:extLst>
</a:theme>
</file>

<file path=ppt/theme/theme2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1748</Words>
  <Application>Microsoft Office PowerPoint</Application>
  <PresentationFormat>Breitbild</PresentationFormat>
  <Paragraphs>269</Paragraphs>
  <Slides>28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Arial</vt:lpstr>
      <vt:lpstr>Bradley Hand ITC</vt:lpstr>
      <vt:lpstr>BundesSans Office</vt:lpstr>
      <vt:lpstr>BundesSans Office Regular</vt:lpstr>
      <vt:lpstr>BundesSerif Office</vt:lpstr>
      <vt:lpstr>BundesSerif Office Italic </vt:lpstr>
      <vt:lpstr>Calibri</vt:lpstr>
      <vt:lpstr>Symbol</vt:lpstr>
      <vt:lpstr>Times New Roman</vt:lpstr>
      <vt:lpstr>Wingdings</vt:lpstr>
      <vt:lpstr>BReg_PowerPoint</vt:lpstr>
      <vt:lpstr>PowerPoint-Präsentation</vt:lpstr>
      <vt:lpstr>Bundesprogramm Ökologischer Landbau (BÖL)</vt:lpstr>
      <vt:lpstr>BÖL Informationsmanagement </vt:lpstr>
      <vt:lpstr>BÖL-Themenfelder entlang der Wertschöpfungskette</vt:lpstr>
      <vt:lpstr>PowerPoint-Präsentation</vt:lpstr>
      <vt:lpstr>Übersicht  </vt:lpstr>
      <vt:lpstr>Übersicht  </vt:lpstr>
      <vt:lpstr>RIBE kurz und knapp! </vt:lpstr>
      <vt:lpstr>RIBE kurz und knapp!</vt:lpstr>
      <vt:lpstr>RIBE kurz und knapp!</vt:lpstr>
      <vt:lpstr>Übersicht  </vt:lpstr>
      <vt:lpstr>Übersicht  </vt:lpstr>
      <vt:lpstr>Wie stelle ich einen Antrag   </vt:lpstr>
      <vt:lpstr>Wie stelle ich einen Antrag</vt:lpstr>
      <vt:lpstr>Vorabprüfung meines Antrages</vt:lpstr>
      <vt:lpstr>Wie stelle ich einen Antrag</vt:lpstr>
      <vt:lpstr>1. Angaben zum Antragstellenden </vt:lpstr>
      <vt:lpstr>PowerPoint-Präsentation</vt:lpstr>
      <vt:lpstr>PowerPoint-Präsentation</vt:lpstr>
      <vt:lpstr>PowerPoint-Präsentation</vt:lpstr>
      <vt:lpstr>Übersicht  </vt:lpstr>
      <vt:lpstr>Häufig gestellte Fragen</vt:lpstr>
      <vt:lpstr>Häufig gestellte Fragen</vt:lpstr>
      <vt:lpstr>Übersicht  </vt:lpstr>
      <vt:lpstr>Offene Fragerunde</vt:lpstr>
      <vt:lpstr>Ausblick: Modellregionenwettbewerb „Ernährungswende in der Region“</vt:lpstr>
      <vt:lpstr>Ausblick: Modellregionenwettbewerb „Ernährungswende in der Region“</vt:lpstr>
      <vt:lpstr>Vielen Dank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2022-10-10T13:18:46Z</dcterms:created>
  <dcterms:modified xsi:type="dcterms:W3CDTF">2023-05-15T16:42:36Z</dcterms:modified>
</cp:coreProperties>
</file>